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5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6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93666" r:id="rId5"/>
    <p:sldMasterId id="2147493674" r:id="rId6"/>
    <p:sldMasterId id="2147493687" r:id="rId7"/>
    <p:sldMasterId id="2147493700" r:id="rId8"/>
    <p:sldMasterId id="2147493712" r:id="rId9"/>
    <p:sldMasterId id="2147493726" r:id="rId10"/>
  </p:sldMasterIdLst>
  <p:notesMasterIdLst>
    <p:notesMasterId r:id="rId54"/>
  </p:notesMasterIdLst>
  <p:handoutMasterIdLst>
    <p:handoutMasterId r:id="rId55"/>
  </p:handoutMasterIdLst>
  <p:sldIdLst>
    <p:sldId id="854" r:id="rId11"/>
    <p:sldId id="1047" r:id="rId12"/>
    <p:sldId id="1165" r:id="rId13"/>
    <p:sldId id="1247" r:id="rId14"/>
    <p:sldId id="999" r:id="rId15"/>
    <p:sldId id="1000" r:id="rId16"/>
    <p:sldId id="900" r:id="rId17"/>
    <p:sldId id="1248" r:id="rId18"/>
    <p:sldId id="1160" r:id="rId19"/>
    <p:sldId id="1218" r:id="rId20"/>
    <p:sldId id="575" r:id="rId21"/>
    <p:sldId id="584" r:id="rId22"/>
    <p:sldId id="376" r:id="rId23"/>
    <p:sldId id="1246" r:id="rId24"/>
    <p:sldId id="579" r:id="rId25"/>
    <p:sldId id="340" r:id="rId26"/>
    <p:sldId id="1249" r:id="rId27"/>
    <p:sldId id="1250" r:id="rId28"/>
    <p:sldId id="1254" r:id="rId29"/>
    <p:sldId id="1251" r:id="rId30"/>
    <p:sldId id="350" r:id="rId31"/>
    <p:sldId id="351" r:id="rId32"/>
    <p:sldId id="352" r:id="rId33"/>
    <p:sldId id="353" r:id="rId34"/>
    <p:sldId id="354" r:id="rId35"/>
    <p:sldId id="358" r:id="rId36"/>
    <p:sldId id="1252" r:id="rId37"/>
    <p:sldId id="433" r:id="rId38"/>
    <p:sldId id="434" r:id="rId39"/>
    <p:sldId id="435" r:id="rId40"/>
    <p:sldId id="436" r:id="rId41"/>
    <p:sldId id="1253" r:id="rId42"/>
    <p:sldId id="426" r:id="rId43"/>
    <p:sldId id="427" r:id="rId44"/>
    <p:sldId id="643" r:id="rId45"/>
    <p:sldId id="644" r:id="rId46"/>
    <p:sldId id="646" r:id="rId47"/>
    <p:sldId id="645" r:id="rId48"/>
    <p:sldId id="647" r:id="rId49"/>
    <p:sldId id="648" r:id="rId50"/>
    <p:sldId id="452" r:id="rId51"/>
    <p:sldId id="1161" r:id="rId52"/>
    <p:sldId id="1245" r:id="rId53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2C64"/>
    <a:srgbClr val="32A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98"/>
    <p:restoredTop sz="96335"/>
  </p:normalViewPr>
  <p:slideViewPr>
    <p:cSldViewPr snapToObjects="1">
      <p:cViewPr varScale="1">
        <p:scale>
          <a:sx n="204" d="100"/>
          <a:sy n="204" d="100"/>
        </p:scale>
        <p:origin x="200" y="24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66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2824"/>
    </p:cViewPr>
  </p:sorterViewPr>
  <p:notesViewPr>
    <p:cSldViewPr snapToObjects="1">
      <p:cViewPr varScale="1">
        <p:scale>
          <a:sx n="107" d="100"/>
          <a:sy n="107" d="100"/>
        </p:scale>
        <p:origin x="364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slide" Target="slides/slide37.xml"/><Relationship Id="rId50" Type="http://schemas.openxmlformats.org/officeDocument/2006/relationships/slide" Target="slides/slide40.xml"/><Relationship Id="rId55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3" Type="http://schemas.openxmlformats.org/officeDocument/2006/relationships/slide" Target="slides/slide43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9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slide" Target="slides/slide38.xml"/><Relationship Id="rId56" Type="http://schemas.openxmlformats.org/officeDocument/2006/relationships/presProps" Target="presProps.xml"/><Relationship Id="rId8" Type="http://schemas.openxmlformats.org/officeDocument/2006/relationships/slideMaster" Target="slideMasters/slideMaster5.xml"/><Relationship Id="rId51" Type="http://schemas.openxmlformats.org/officeDocument/2006/relationships/slide" Target="slides/slide41.xml"/><Relationship Id="rId3" Type="http://schemas.openxmlformats.org/officeDocument/2006/relationships/customXml" Target="../customXml/item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slide" Target="slides/slide36.xml"/><Relationship Id="rId59" Type="http://schemas.openxmlformats.org/officeDocument/2006/relationships/tableStyles" Target="tableStyles.xml"/><Relationship Id="rId20" Type="http://schemas.openxmlformats.org/officeDocument/2006/relationships/slide" Target="slides/slide10.xml"/><Relationship Id="rId41" Type="http://schemas.openxmlformats.org/officeDocument/2006/relationships/slide" Target="slides/slide31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slide" Target="slides/slide39.xml"/><Relationship Id="rId57" Type="http://schemas.openxmlformats.org/officeDocument/2006/relationships/viewProps" Target="viewProps.xml"/><Relationship Id="rId10" Type="http://schemas.openxmlformats.org/officeDocument/2006/relationships/slideMaster" Target="slideMasters/slideMaster7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slide" Target="slides/slide4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FB2AC-7E4F-8047-9193-854483C1A223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CE209-2B77-6A4B-8F32-9DF4E1CE9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578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14.png>
</file>

<file path=ppt/media/image2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4.jpe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9567C9F-4D7F-5847-BD8F-556675060DA1}" type="datetimeFigureOut">
              <a:rPr lang="en-US" altLang="en-US"/>
              <a:pPr/>
              <a:t>10/28/22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5D6415B-586E-2B45-B637-70E4CB56C15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50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dirty="0"/>
              <a:t>  </a:t>
            </a:r>
          </a:p>
        </p:txBody>
      </p:sp>
      <p:sp>
        <p:nvSpPr>
          <p:cNvPr id="2150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CFD365BF-ADBE-9B41-ABF1-832DDE2B814C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6528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57AE074-BB24-467C-A389-042288128DC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970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932D46-DD78-4BAB-BBDC-DC51872AF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5778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F97F58-FA04-4838-BA8D-1673429622F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8994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E8ABFFE-D826-4EF9-B15D-4180085C23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211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25268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286EA-37A2-4E74-A5EA-47322F5F22B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F34FE36-22BB-471F-B5BA-20ABB5BF643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6F3D21-A5A9-4DF0-817E-313DA5AE0C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681DB7B-8BB9-428D-983D-60F2DF463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1469615-0B6C-4E37-A5DC-FDCF4C566C3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83072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CB53E9A-4F1C-4562-B43B-B5CFB7E98B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12550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60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B36896-4F4E-48BE-8ED8-64318D033CE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609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3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3909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60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DE8E9FC-6F08-40BB-B772-EA0C2AE1A7A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609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4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46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2937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 txBox="1">
            <a:spLocks noGrp="1" noChangeArrowheads="1"/>
          </p:cNvSpPr>
          <p:nvPr/>
        </p:nvSpPr>
        <p:spPr bwMode="auto">
          <a:xfrm>
            <a:off x="4011160" y="8896201"/>
            <a:ext cx="3065916" cy="4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909" tIns="46955" rIns="93909" bIns="46955" anchor="b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999CF1A-EE2D-40C7-88BC-5CB4646E5D8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5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56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4203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60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5DBE05D-165E-44E5-8FF5-12AB8BF987C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609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56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6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8428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13902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60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F59032-4CC8-49AA-B921-0985818A4A6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609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6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5145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60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BB37812-7A60-4D4D-B158-CDF22B62669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609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47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62282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8388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7EDD166-DF5B-E640-90C2-FE28AE548D5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04752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2037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0551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60962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09006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13967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60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E4AA371-DF05-42FF-99C9-D54AF61A2C5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609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3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3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2240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7EDD166-DF5B-E640-90C2-FE28AE548D5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0982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7EDD166-DF5B-E640-90C2-FE28AE548D5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176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3513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1A45DA-CA64-41FA-A1E8-AD1BAE08C0B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00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438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55252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9819F5B-7A32-4D84-A65B-6246CABB1E0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9903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590550"/>
            <a:ext cx="8839200" cy="40386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5F4A72-606B-984B-907B-5BEA9B53E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6876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324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0CC6A0C-5777-6141-8161-40A51E54DA25}" type="datetimeFigureOut">
              <a:rPr lang="en-US" altLang="en-US"/>
              <a:pPr/>
              <a:t>10/28/22</a:t>
            </a:fld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1B0572-E7E6-434E-BFB5-5CD3555E83A4}" type="slidenum">
              <a:rPr lang="en-US" altLang="en-US"/>
              <a:pPr/>
              <a:t>‹#›</a:t>
            </a:fld>
            <a:endParaRPr lang="en-US" altLang="en-US">
              <a:solidFill>
                <a:srgbClr val="88A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653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1FA5FD1-732F-9047-B0F4-603D0EAC5CB0}" type="datetimeFigureOut">
              <a:rPr lang="en-US" altLang="en-US"/>
              <a:pPr/>
              <a:t>10/28/22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DBB9D51-EA15-824B-AFBA-C5CFF76353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70908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6D54B9-89B7-A248-9210-3C9346164D0F}" type="datetimeFigureOut">
              <a:rPr lang="en-US" altLang="en-US"/>
              <a:pPr/>
              <a:t>10/28/22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5559CE1-75A0-2043-A1BB-26E32B46DEB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7264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BE5339B-726A-CF41-B4A0-6109F9D8F0EB}" type="datetimeFigureOut">
              <a:rPr lang="en-US" altLang="en-US"/>
              <a:pPr/>
              <a:t>10/28/22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ED28FB-5F5E-B441-A1E3-774C424C6E3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5161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5581" y="4294585"/>
            <a:ext cx="2832827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2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200" b="1" dirty="0">
                <a:solidFill>
                  <a:srgbClr val="002060"/>
                </a:solidFill>
              </a:rPr>
              <a:t> Ed</a:t>
            </a:r>
            <a:r>
              <a:rPr lang="en-US" altLang="en-US" sz="12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9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900" b="1" dirty="0">
                <a:solidFill>
                  <a:srgbClr val="002060"/>
                </a:solidFill>
              </a:rPr>
            </a:br>
            <a:r>
              <a:rPr lang="en-US" altLang="en-US" sz="900" b="1" dirty="0">
                <a:solidFill>
                  <a:srgbClr val="002060"/>
                </a:solidFill>
              </a:rPr>
              <a:t>See </a:t>
            </a:r>
            <a:r>
              <a:rPr lang="en-US" altLang="en-US" sz="9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9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4663679"/>
            <a:ext cx="1905000" cy="3429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9" y="1"/>
            <a:ext cx="1331269" cy="127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93467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51" y="820342"/>
            <a:ext cx="7707313" cy="3677840"/>
          </a:xfrm>
        </p:spPr>
        <p:txBody>
          <a:bodyPr/>
          <a:lstStyle>
            <a:lvl1pPr marL="257175" indent="-257175">
              <a:buSzPct val="110000"/>
              <a:buFont typeface="Wingdings" panose="05000000000000000000" pitchFamily="2" charset="2"/>
              <a:buChar char="§"/>
              <a:defRPr sz="1275"/>
            </a:lvl1pPr>
            <a:lvl2pPr marL="557213" indent="-214313">
              <a:buSzPct val="110000"/>
              <a:buFont typeface="Arial" panose="020B0604020202020204" pitchFamily="34" charset="0"/>
              <a:buChar char="•"/>
              <a:defRPr sz="1275"/>
            </a:lvl2pPr>
            <a:lvl3pPr marL="814388" indent="-171450">
              <a:buFont typeface="Wingdings" panose="05000000000000000000" pitchFamily="2" charset="2"/>
              <a:buChar char="§"/>
              <a:defRPr sz="1275"/>
            </a:lvl3pPr>
            <a:lvl4pPr marL="1071563" indent="-171450">
              <a:buFont typeface="Arial" panose="020B0604020202020204" pitchFamily="34" charset="0"/>
              <a:buChar char="•"/>
              <a:defRPr sz="1275"/>
            </a:lvl4pPr>
            <a:lvl5pPr marL="1328738" indent="-171450">
              <a:buFont typeface="Wingdings" panose="05000000000000000000" pitchFamily="2" charset="2"/>
              <a:buChar char="§"/>
              <a:defRPr sz="127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0135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2220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820342"/>
            <a:ext cx="3754437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6" y="820342"/>
            <a:ext cx="3754438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60610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5848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 userDrawn="1"/>
        </p:nvSpPr>
        <p:spPr>
          <a:xfrm>
            <a:off x="152400" y="895350"/>
            <a:ext cx="6934200" cy="457200"/>
          </a:xfrm>
          <a:prstGeom prst="rect">
            <a:avLst/>
          </a:prstGeom>
        </p:spPr>
        <p:txBody>
          <a:bodyPr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US" sz="2800" dirty="0">
                <a:solidFill>
                  <a:schemeClr val="bg1"/>
                </a:solidFill>
              </a:rPr>
              <a:t>Click to edit Master title style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B43658-48CD-764C-86BF-302575415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6F2A81-D24A-A44F-8915-B9DC7FC2A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255CA6-4B6D-7842-85B8-A423C0C60A3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06103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92643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74825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2981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0097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11229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93252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88106"/>
            <a:ext cx="2019300" cy="4410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88106"/>
            <a:ext cx="5905500" cy="4410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53892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83502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5581" y="4294585"/>
            <a:ext cx="2832827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2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200" b="1" dirty="0">
                <a:solidFill>
                  <a:srgbClr val="002060"/>
                </a:solidFill>
              </a:rPr>
              <a:t> Ed</a:t>
            </a:r>
            <a:r>
              <a:rPr lang="en-US" altLang="en-US" sz="12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9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900" b="1" dirty="0">
                <a:solidFill>
                  <a:srgbClr val="002060"/>
                </a:solidFill>
              </a:rPr>
            </a:br>
            <a:r>
              <a:rPr lang="en-US" altLang="en-US" sz="900" b="1" dirty="0">
                <a:solidFill>
                  <a:srgbClr val="002060"/>
                </a:solidFill>
              </a:rPr>
              <a:t>See </a:t>
            </a:r>
            <a:r>
              <a:rPr lang="en-US" altLang="en-US" sz="9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9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4663679"/>
            <a:ext cx="1905000" cy="3429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9" y="1"/>
            <a:ext cx="1331269" cy="127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86784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51" y="820342"/>
            <a:ext cx="7707313" cy="3677840"/>
          </a:xfrm>
        </p:spPr>
        <p:txBody>
          <a:bodyPr/>
          <a:lstStyle>
            <a:lvl1pPr marL="257175" indent="-257175">
              <a:buSzPct val="110000"/>
              <a:buFont typeface="Wingdings" panose="05000000000000000000" pitchFamily="2" charset="2"/>
              <a:buChar char="§"/>
              <a:defRPr sz="1275"/>
            </a:lvl1pPr>
            <a:lvl2pPr marL="557213" indent="-214313">
              <a:buSzPct val="110000"/>
              <a:buFont typeface="Arial" panose="020B0604020202020204" pitchFamily="34" charset="0"/>
              <a:buChar char="•"/>
              <a:defRPr sz="1275"/>
            </a:lvl2pPr>
            <a:lvl3pPr marL="814388" indent="-171450">
              <a:buFont typeface="Wingdings" panose="05000000000000000000" pitchFamily="2" charset="2"/>
              <a:buChar char="§"/>
              <a:defRPr sz="1275"/>
            </a:lvl3pPr>
            <a:lvl4pPr marL="1071563" indent="-171450">
              <a:buFont typeface="Arial" panose="020B0604020202020204" pitchFamily="34" charset="0"/>
              <a:buChar char="•"/>
              <a:defRPr sz="1275"/>
            </a:lvl4pPr>
            <a:lvl5pPr marL="1328738" indent="-171450">
              <a:buFont typeface="Wingdings" panose="05000000000000000000" pitchFamily="2" charset="2"/>
              <a:buChar char="§"/>
              <a:defRPr sz="127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31332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3587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57442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820342"/>
            <a:ext cx="3754437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6" y="820342"/>
            <a:ext cx="3754438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69048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39544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933836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5065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41877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04253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369027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88106"/>
            <a:ext cx="2019300" cy="4410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88106"/>
            <a:ext cx="5905500" cy="4410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92517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87449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6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0CC6A0C-5777-6141-8161-40A51E54DA25}" type="datetimeFigureOut">
              <a:rPr lang="en-US" altLang="en-US"/>
              <a:pPr/>
              <a:t>10/28/22</a:t>
            </a:fld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1B0572-E7E6-434E-BFB5-5CD3555E83A4}" type="slidenum">
              <a:rPr lang="en-US" altLang="en-US"/>
              <a:pPr/>
              <a:t>‹#›</a:t>
            </a:fld>
            <a:endParaRPr lang="en-US" altLang="en-US">
              <a:solidFill>
                <a:srgbClr val="88A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2519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703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75513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99413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7911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906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9487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5469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65803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3446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4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1FA5FD1-732F-9047-B0F4-603D0EAC5CB0}" type="datetimeFigureOut">
              <a:rPr lang="en-US" altLang="en-US"/>
              <a:pPr/>
              <a:t>10/28/22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DBB9D51-EA15-824B-AFBA-C5CFF76353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870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5581" y="4294585"/>
            <a:ext cx="2832827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2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200" b="1" dirty="0">
                <a:solidFill>
                  <a:srgbClr val="002060"/>
                </a:solidFill>
              </a:rPr>
              <a:t> Ed</a:t>
            </a:r>
            <a:r>
              <a:rPr lang="en-US" altLang="en-US" sz="12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9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900" b="1" dirty="0">
                <a:solidFill>
                  <a:srgbClr val="002060"/>
                </a:solidFill>
              </a:rPr>
            </a:br>
            <a:r>
              <a:rPr lang="en-US" altLang="en-US" sz="900" b="1" dirty="0">
                <a:solidFill>
                  <a:srgbClr val="002060"/>
                </a:solidFill>
              </a:rPr>
              <a:t>See </a:t>
            </a:r>
            <a:r>
              <a:rPr lang="en-US" altLang="en-US" sz="9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9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4663679"/>
            <a:ext cx="1905000" cy="3429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9" y="0"/>
            <a:ext cx="1331269" cy="127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2689662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51" y="820342"/>
            <a:ext cx="7707313" cy="3677840"/>
          </a:xfrm>
        </p:spPr>
        <p:txBody>
          <a:bodyPr/>
          <a:lstStyle>
            <a:lvl1pPr marL="257175" indent="-257175">
              <a:buSzPct val="110000"/>
              <a:buFont typeface="Wingdings" panose="05000000000000000000" pitchFamily="2" charset="2"/>
              <a:buChar char="§"/>
              <a:defRPr sz="1275"/>
            </a:lvl1pPr>
            <a:lvl2pPr marL="557213" indent="-214313">
              <a:buSzPct val="110000"/>
              <a:buFont typeface="Arial" panose="020B0604020202020204" pitchFamily="34" charset="0"/>
              <a:buChar char="•"/>
              <a:defRPr sz="1275"/>
            </a:lvl2pPr>
            <a:lvl3pPr marL="814388" indent="-171450">
              <a:buFont typeface="Wingdings" panose="05000000000000000000" pitchFamily="2" charset="2"/>
              <a:buChar char="§"/>
              <a:defRPr sz="1275"/>
            </a:lvl3pPr>
            <a:lvl4pPr marL="1071563" indent="-171450">
              <a:buFont typeface="Arial" panose="020B0604020202020204" pitchFamily="34" charset="0"/>
              <a:buChar char="•"/>
              <a:defRPr sz="1275"/>
            </a:lvl4pPr>
            <a:lvl5pPr marL="1328738" indent="-171450">
              <a:buFont typeface="Wingdings" panose="05000000000000000000" pitchFamily="2" charset="2"/>
              <a:buChar char="§"/>
              <a:defRPr sz="127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683413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51" y="820342"/>
            <a:ext cx="7707313" cy="3677840"/>
          </a:xfrm>
        </p:spPr>
        <p:txBody>
          <a:bodyPr/>
          <a:lstStyle>
            <a:lvl1pPr marL="257175" indent="-257175">
              <a:buSzPct val="110000"/>
              <a:buFont typeface="Wingdings" panose="05000000000000000000" pitchFamily="2" charset="2"/>
              <a:buChar char="§"/>
              <a:defRPr sz="1275"/>
            </a:lvl1pPr>
            <a:lvl2pPr marL="557213" indent="-214313">
              <a:buSzPct val="110000"/>
              <a:buFont typeface="Arial" panose="020B0604020202020204" pitchFamily="34" charset="0"/>
              <a:buChar char="•"/>
              <a:defRPr sz="1275"/>
            </a:lvl2pPr>
            <a:lvl3pPr marL="814388" indent="-171450">
              <a:buFont typeface="Wingdings" panose="05000000000000000000" pitchFamily="2" charset="2"/>
              <a:buChar char="§"/>
              <a:defRPr sz="1275"/>
            </a:lvl3pPr>
            <a:lvl4pPr marL="1071563" indent="-171450">
              <a:buFont typeface="Arial" panose="020B0604020202020204" pitchFamily="34" charset="0"/>
              <a:buChar char="•"/>
              <a:defRPr sz="1275"/>
            </a:lvl4pPr>
            <a:lvl5pPr marL="1328738" indent="-171450">
              <a:buFont typeface="Wingdings" panose="05000000000000000000" pitchFamily="2" charset="2"/>
              <a:buChar char="§"/>
              <a:defRPr sz="127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21931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828916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9" y="820342"/>
            <a:ext cx="3754437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820342"/>
            <a:ext cx="3754438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702752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367750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717216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411879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354161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1353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6D54B9-89B7-A248-9210-3C9346164D0F}" type="datetimeFigureOut">
              <a:rPr lang="en-US" altLang="en-US"/>
              <a:pPr/>
              <a:t>10/28/22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5559CE1-75A0-2043-A1BB-26E32B46DEB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622041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753957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88106"/>
            <a:ext cx="2019300" cy="4410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88106"/>
            <a:ext cx="5905500" cy="4410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818914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472026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5581" y="4294585"/>
            <a:ext cx="2832827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2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200" b="1" dirty="0">
                <a:solidFill>
                  <a:srgbClr val="002060"/>
                </a:solidFill>
              </a:rPr>
              <a:t> Ed</a:t>
            </a:r>
            <a:r>
              <a:rPr lang="en-US" altLang="en-US" sz="12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9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900" b="1" dirty="0">
                <a:solidFill>
                  <a:srgbClr val="002060"/>
                </a:solidFill>
              </a:rPr>
            </a:br>
            <a:r>
              <a:rPr lang="en-US" altLang="en-US" sz="900" b="1" dirty="0">
                <a:solidFill>
                  <a:srgbClr val="002060"/>
                </a:solidFill>
              </a:rPr>
              <a:t>See </a:t>
            </a:r>
            <a:r>
              <a:rPr lang="en-US" altLang="en-US" sz="9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9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4663679"/>
            <a:ext cx="1905000" cy="3429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9" y="0"/>
            <a:ext cx="1331269" cy="127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374703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51" y="820342"/>
            <a:ext cx="7707313" cy="3677840"/>
          </a:xfrm>
        </p:spPr>
        <p:txBody>
          <a:bodyPr/>
          <a:lstStyle>
            <a:lvl1pPr marL="257175" indent="-257175">
              <a:buSzPct val="110000"/>
              <a:buFont typeface="Wingdings" panose="05000000000000000000" pitchFamily="2" charset="2"/>
              <a:buChar char="§"/>
              <a:defRPr sz="1275"/>
            </a:lvl1pPr>
            <a:lvl2pPr marL="557213" indent="-214313">
              <a:buSzPct val="110000"/>
              <a:buFont typeface="Arial" panose="020B0604020202020204" pitchFamily="34" charset="0"/>
              <a:buChar char="•"/>
              <a:defRPr sz="1275"/>
            </a:lvl2pPr>
            <a:lvl3pPr marL="814388" indent="-171450">
              <a:buFont typeface="Wingdings" panose="05000000000000000000" pitchFamily="2" charset="2"/>
              <a:buChar char="§"/>
              <a:defRPr sz="1275"/>
            </a:lvl3pPr>
            <a:lvl4pPr marL="1071563" indent="-171450">
              <a:buFont typeface="Arial" panose="020B0604020202020204" pitchFamily="34" charset="0"/>
              <a:buChar char="•"/>
              <a:defRPr sz="1275"/>
            </a:lvl4pPr>
            <a:lvl5pPr marL="1328738" indent="-171450">
              <a:buFont typeface="Wingdings" panose="05000000000000000000" pitchFamily="2" charset="2"/>
              <a:buChar char="§"/>
              <a:defRPr sz="127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361442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083890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9" y="820342"/>
            <a:ext cx="3754437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820342"/>
            <a:ext cx="3754438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97164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411006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950306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6996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BE5339B-726A-CF41-B4A0-6109F9D8F0EB}" type="datetimeFigureOut">
              <a:rPr lang="en-US" altLang="en-US"/>
              <a:pPr/>
              <a:t>10/28/22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ED28FB-5F5E-B441-A1E3-774C424C6E3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39845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655910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773768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57592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88106"/>
            <a:ext cx="2019300" cy="4410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88106"/>
            <a:ext cx="5905500" cy="4410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838863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915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590550"/>
            <a:ext cx="8839200" cy="40386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5F4A72-606B-984B-907B-5BEA9B53E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97515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 userDrawn="1"/>
        </p:nvSpPr>
        <p:spPr>
          <a:xfrm>
            <a:off x="152400" y="895350"/>
            <a:ext cx="6934200" cy="457200"/>
          </a:xfrm>
          <a:prstGeom prst="rect">
            <a:avLst/>
          </a:prstGeom>
        </p:spPr>
        <p:txBody>
          <a:bodyPr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US" sz="2800" dirty="0">
                <a:solidFill>
                  <a:schemeClr val="bg1"/>
                </a:solidFill>
              </a:rPr>
              <a:t>Click to edit Master title style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B43658-48CD-764C-86BF-302575415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6F2A81-D24A-A44F-8915-B9DC7FC2A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255CA6-4B6D-7842-85B8-A423C0C60A3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06103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532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2" Type="http://schemas.openxmlformats.org/officeDocument/2006/relationships/slideLayout" Target="../slideLayouts/slideLayout64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72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9" name="TextBox 11"/>
          <p:cNvSpPr txBox="1">
            <a:spLocks noChangeArrowheads="1"/>
          </p:cNvSpPr>
          <p:nvPr userDrawn="1"/>
        </p:nvSpPr>
        <p:spPr bwMode="auto">
          <a:xfrm>
            <a:off x="0" y="4787942"/>
            <a:ext cx="7162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Intro. to Databases (F22): Lecture 8 - ER, Relational, SQL Advanced and Examples</a:t>
            </a:r>
            <a:r>
              <a:rPr lang="en-US" altLang="en-US" sz="1050" i="1" baseline="0" dirty="0">
                <a:solidFill>
                  <a:schemeClr val="bg1"/>
                </a:solidFill>
              </a:rPr>
              <a:t>	</a:t>
            </a:r>
            <a:r>
              <a:rPr lang="de-DE" altLang="en-US" sz="1050" i="1" dirty="0">
                <a:solidFill>
                  <a:schemeClr val="bg1"/>
                </a:solidFill>
              </a:rPr>
              <a:t>© Donald F. Ferguson, 2022</a:t>
            </a:r>
            <a:endParaRPr lang="en-US" altLang="en-US" sz="1050" i="1" dirty="0">
              <a:solidFill>
                <a:schemeClr val="bg1"/>
              </a:solidFill>
            </a:endParaRP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3469" r:id="rId1"/>
    <p:sldLayoutId id="2147493474" r:id="rId2"/>
    <p:sldLayoutId id="2147493586" r:id="rId3"/>
    <p:sldLayoutId id="2147493478" r:id="rId4"/>
    <p:sldLayoutId id="2147493475" r:id="rId5"/>
    <p:sldLayoutId id="2147493476" r:id="rId6"/>
    <p:sldLayoutId id="2147493477" r:id="rId7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9" name="TextBox 11"/>
          <p:cNvSpPr txBox="1">
            <a:spLocks noChangeArrowheads="1"/>
          </p:cNvSpPr>
          <p:nvPr userDrawn="1"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Introduction to Databases (F22): Lecture 5: ER, Relational, SQL (IV)</a:t>
            </a:r>
            <a:r>
              <a:rPr lang="en-US" altLang="en-US" sz="1050" i="1" baseline="0" dirty="0">
                <a:solidFill>
                  <a:schemeClr val="bg1"/>
                </a:solidFill>
              </a:rPr>
              <a:t>		</a:t>
            </a:r>
            <a:r>
              <a:rPr lang="de-DE" altLang="en-US" sz="1050" i="1" dirty="0">
                <a:solidFill>
                  <a:schemeClr val="bg1"/>
                </a:solidFill>
              </a:rPr>
              <a:t>© Donald F. Ferguson, 2022</a:t>
            </a:r>
            <a:endParaRPr lang="en-US" altLang="en-US" sz="1050" i="1" dirty="0">
              <a:solidFill>
                <a:schemeClr val="bg1"/>
              </a:solidFill>
            </a:endParaRP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352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667" r:id="rId1"/>
    <p:sldLayoutId id="2147493668" r:id="rId2"/>
    <p:sldLayoutId id="2147493669" r:id="rId3"/>
    <p:sldLayoutId id="2147493670" r:id="rId4"/>
    <p:sldLayoutId id="2147493671" r:id="rId5"/>
    <p:sldLayoutId id="2147493672" r:id="rId6"/>
    <p:sldLayoutId id="2147493673" r:id="rId7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47559" y="820342"/>
            <a:ext cx="7728105" cy="3677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800600"/>
            <a:ext cx="1905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05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5878" y="4960145"/>
            <a:ext cx="1854995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12846" y="4960145"/>
            <a:ext cx="381836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4.</a:t>
            </a:r>
            <a:fld id="{669DE52E-05EC-4487-BE79-3F9A6A9F8797}" type="slidenum">
              <a:rPr lang="en-US" altLang="en-US" sz="75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75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88106"/>
            <a:ext cx="807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4960145"/>
            <a:ext cx="199605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750" b="1" dirty="0">
                <a:solidFill>
                  <a:srgbClr val="002060"/>
                </a:solidFill>
              </a:rPr>
              <a:t>Database System Concepts - 7</a:t>
            </a:r>
            <a:r>
              <a:rPr lang="en-US" sz="750" b="1" baseline="30000" dirty="0">
                <a:solidFill>
                  <a:srgbClr val="002060"/>
                </a:solidFill>
              </a:rPr>
              <a:t>th</a:t>
            </a:r>
            <a:r>
              <a:rPr lang="en-US" sz="75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4083845"/>
            <a:ext cx="227012" cy="35719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35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5547" y="1"/>
            <a:ext cx="742012" cy="71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0078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675" r:id="rId1"/>
    <p:sldLayoutId id="2147493676" r:id="rId2"/>
    <p:sldLayoutId id="2147493677" r:id="rId3"/>
    <p:sldLayoutId id="2147493678" r:id="rId4"/>
    <p:sldLayoutId id="2147493679" r:id="rId5"/>
    <p:sldLayoutId id="2147493680" r:id="rId6"/>
    <p:sldLayoutId id="2147493681" r:id="rId7"/>
    <p:sldLayoutId id="2147493682" r:id="rId8"/>
    <p:sldLayoutId id="2147493683" r:id="rId9"/>
    <p:sldLayoutId id="2147493684" r:id="rId10"/>
    <p:sldLayoutId id="2147493685" r:id="rId11"/>
    <p:sldLayoutId id="2147493686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1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3429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6858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0287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3716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257175" indent="-257175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557213" indent="-214313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814388" indent="-17145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071563" indent="-17145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3287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16716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0145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23574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27003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68351" y="820342"/>
            <a:ext cx="7707313" cy="3677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800600"/>
            <a:ext cx="1905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05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5878" y="4960145"/>
            <a:ext cx="1854995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12846" y="4960145"/>
            <a:ext cx="381836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6.</a:t>
            </a:r>
            <a:fld id="{669DE52E-05EC-4487-BE79-3F9A6A9F8797}" type="slidenum">
              <a:rPr lang="en-US" altLang="en-US" sz="75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75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88106"/>
            <a:ext cx="807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4960145"/>
            <a:ext cx="199605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750" b="1" dirty="0">
                <a:solidFill>
                  <a:srgbClr val="002060"/>
                </a:solidFill>
              </a:rPr>
              <a:t>Database System Concepts - 7</a:t>
            </a:r>
            <a:r>
              <a:rPr lang="en-US" sz="750" b="1" baseline="30000" dirty="0">
                <a:solidFill>
                  <a:srgbClr val="002060"/>
                </a:solidFill>
              </a:rPr>
              <a:t>th</a:t>
            </a:r>
            <a:r>
              <a:rPr lang="en-US" sz="75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4083845"/>
            <a:ext cx="227012" cy="35719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35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5547" y="1"/>
            <a:ext cx="742012" cy="71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0716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688" r:id="rId1"/>
    <p:sldLayoutId id="2147493689" r:id="rId2"/>
    <p:sldLayoutId id="2147493690" r:id="rId3"/>
    <p:sldLayoutId id="2147493691" r:id="rId4"/>
    <p:sldLayoutId id="2147493692" r:id="rId5"/>
    <p:sldLayoutId id="2147493693" r:id="rId6"/>
    <p:sldLayoutId id="2147493694" r:id="rId7"/>
    <p:sldLayoutId id="2147493695" r:id="rId8"/>
    <p:sldLayoutId id="2147493696" r:id="rId9"/>
    <p:sldLayoutId id="2147493697" r:id="rId10"/>
    <p:sldLayoutId id="2147493698" r:id="rId11"/>
    <p:sldLayoutId id="2147493699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1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3429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6858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0287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3716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257175" indent="-257175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10000"/>
        <a:buFont typeface="Wingdings" panose="05000000000000000000" pitchFamily="2" charset="2"/>
        <a:buChar char="§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557213" indent="-214313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110000"/>
        <a:buFont typeface="Arial" panose="020B0604020202020204" pitchFamily="34" charset="0"/>
        <a:buChar char="•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814388" indent="-17145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ingdings" panose="05000000000000000000" pitchFamily="2" charset="2"/>
        <a:buChar char="§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071563" indent="-17145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Arial" panose="020B0604020202020204" pitchFamily="34" charset="0"/>
        <a:buChar char="•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3287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16716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0145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23574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27003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21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701" r:id="rId1"/>
    <p:sldLayoutId id="2147493702" r:id="rId2"/>
    <p:sldLayoutId id="2147493703" r:id="rId3"/>
    <p:sldLayoutId id="2147493704" r:id="rId4"/>
    <p:sldLayoutId id="2147493705" r:id="rId5"/>
    <p:sldLayoutId id="2147493706" r:id="rId6"/>
    <p:sldLayoutId id="2147493707" r:id="rId7"/>
    <p:sldLayoutId id="2147493708" r:id="rId8"/>
    <p:sldLayoutId id="2147493709" r:id="rId9"/>
    <p:sldLayoutId id="2147493710" r:id="rId10"/>
    <p:sldLayoutId id="214749371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68351" y="820342"/>
            <a:ext cx="7707313" cy="3677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800600"/>
            <a:ext cx="1905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05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5878" y="4960144"/>
            <a:ext cx="1854995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12847" y="4960144"/>
            <a:ext cx="381835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6.</a:t>
            </a:r>
            <a:fld id="{669DE52E-05EC-4487-BE79-3F9A6A9F8797}" type="slidenum">
              <a:rPr lang="en-US" altLang="en-US" sz="75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75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88106"/>
            <a:ext cx="807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960144"/>
            <a:ext cx="199605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750" b="1" dirty="0">
                <a:solidFill>
                  <a:srgbClr val="002060"/>
                </a:solidFill>
              </a:rPr>
              <a:t>Database System Concepts - 7</a:t>
            </a:r>
            <a:r>
              <a:rPr lang="en-US" sz="750" b="1" baseline="30000" dirty="0">
                <a:solidFill>
                  <a:srgbClr val="002060"/>
                </a:solidFill>
              </a:rPr>
              <a:t>th</a:t>
            </a:r>
            <a:r>
              <a:rPr lang="en-US" sz="75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4083844"/>
            <a:ext cx="227012" cy="35719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5"/>
          <a:stretch>
            <a:fillRect/>
          </a:stretch>
        </p:blipFill>
        <p:spPr bwMode="auto">
          <a:xfrm>
            <a:off x="5546" y="1"/>
            <a:ext cx="742012" cy="71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8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713" r:id="rId1"/>
    <p:sldLayoutId id="2147493714" r:id="rId2"/>
    <p:sldLayoutId id="2147493715" r:id="rId3"/>
    <p:sldLayoutId id="2147493716" r:id="rId4"/>
    <p:sldLayoutId id="2147493717" r:id="rId5"/>
    <p:sldLayoutId id="2147493718" r:id="rId6"/>
    <p:sldLayoutId id="2147493719" r:id="rId7"/>
    <p:sldLayoutId id="2147493720" r:id="rId8"/>
    <p:sldLayoutId id="2147493721" r:id="rId9"/>
    <p:sldLayoutId id="2147493722" r:id="rId10"/>
    <p:sldLayoutId id="2147493723" r:id="rId11"/>
    <p:sldLayoutId id="2147493724" r:id="rId12"/>
    <p:sldLayoutId id="2147493725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1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3429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6858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0287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3716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257175" indent="-257175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10000"/>
        <a:buFont typeface="Wingdings" panose="05000000000000000000" pitchFamily="2" charset="2"/>
        <a:buChar char="§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557213" indent="-214313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110000"/>
        <a:buFont typeface="Arial" panose="020B0604020202020204" pitchFamily="34" charset="0"/>
        <a:buChar char="•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814388" indent="-17145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ingdings" panose="05000000000000000000" pitchFamily="2" charset="2"/>
        <a:buChar char="§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071563" indent="-17145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Arial" panose="020B0604020202020204" pitchFamily="34" charset="0"/>
        <a:buChar char="•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3287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16716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0145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23574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27003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47559" y="820342"/>
            <a:ext cx="7728105" cy="3677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800600"/>
            <a:ext cx="1905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05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5878" y="4960144"/>
            <a:ext cx="1854995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12847" y="4960144"/>
            <a:ext cx="381835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4.</a:t>
            </a:r>
            <a:fld id="{669DE52E-05EC-4487-BE79-3F9A6A9F8797}" type="slidenum">
              <a:rPr lang="en-US" altLang="en-US" sz="75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75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88106"/>
            <a:ext cx="807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960144"/>
            <a:ext cx="199605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750" b="1" dirty="0">
                <a:solidFill>
                  <a:srgbClr val="002060"/>
                </a:solidFill>
              </a:rPr>
              <a:t>Database System Concepts - 7</a:t>
            </a:r>
            <a:r>
              <a:rPr lang="en-US" sz="750" b="1" baseline="30000" dirty="0">
                <a:solidFill>
                  <a:srgbClr val="002060"/>
                </a:solidFill>
              </a:rPr>
              <a:t>th</a:t>
            </a:r>
            <a:r>
              <a:rPr lang="en-US" sz="75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4083844"/>
            <a:ext cx="227012" cy="35719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5546" y="1"/>
            <a:ext cx="742012" cy="71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6670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727" r:id="rId1"/>
    <p:sldLayoutId id="2147493728" r:id="rId2"/>
    <p:sldLayoutId id="2147493729" r:id="rId3"/>
    <p:sldLayoutId id="2147493730" r:id="rId4"/>
    <p:sldLayoutId id="2147493731" r:id="rId5"/>
    <p:sldLayoutId id="2147493732" r:id="rId6"/>
    <p:sldLayoutId id="2147493733" r:id="rId7"/>
    <p:sldLayoutId id="2147493734" r:id="rId8"/>
    <p:sldLayoutId id="2147493735" r:id="rId9"/>
    <p:sldLayoutId id="2147493736" r:id="rId10"/>
    <p:sldLayoutId id="2147493737" r:id="rId11"/>
    <p:sldLayoutId id="214749373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1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3429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6858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0287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3716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257175" indent="-257175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557213" indent="-214313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814388" indent="-17145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071563" indent="-17145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3287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16716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0145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23574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27003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0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0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hikioya.com/conceptual-logical-physical-database-modeling/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tiff"/><Relationship Id="rId5" Type="http://schemas.openxmlformats.org/officeDocument/2006/relationships/hyperlink" Target="https://www.1keydata.com/datawarehousing/data-modeling-levels.html" TargetMode="Externa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E15D65-8053-1B4E-B089-18B4089AA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-1"/>
            <a:ext cx="9144001" cy="5143501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3075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6" name="TextBox 9"/>
          <p:cNvSpPr txBox="1">
            <a:spLocks noChangeArrowheads="1"/>
          </p:cNvSpPr>
          <p:nvPr/>
        </p:nvSpPr>
        <p:spPr bwMode="auto">
          <a:xfrm>
            <a:off x="-1" y="12616"/>
            <a:ext cx="9143999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/>
              <a:t>W4111 – Introduction to Databases</a:t>
            </a:r>
            <a:br>
              <a:rPr lang="en-US" altLang="en-US" sz="2800" i="1" dirty="0"/>
            </a:br>
            <a:r>
              <a:rPr lang="en-US" altLang="en-US" sz="2800" i="1" dirty="0"/>
              <a:t>Section 003/V03, Spring 2022</a:t>
            </a:r>
            <a:br>
              <a:rPr lang="en-US" altLang="en-US" sz="2800" i="1" dirty="0"/>
            </a:br>
            <a:br>
              <a:rPr lang="en-US" altLang="en-US" sz="2800" i="1" dirty="0"/>
            </a:br>
            <a:r>
              <a:rPr lang="en-US" altLang="en-US" sz="2800" i="1" dirty="0"/>
              <a:t>Lecture 8: ER, Relational, SQL Advanced and Examples</a:t>
            </a:r>
          </a:p>
        </p:txBody>
      </p:sp>
      <p:sp>
        <p:nvSpPr>
          <p:cNvPr id="3077" name="TextBox 10"/>
          <p:cNvSpPr txBox="1">
            <a:spLocks noChangeArrowheads="1"/>
          </p:cNvSpPr>
          <p:nvPr/>
        </p:nvSpPr>
        <p:spPr bwMode="auto">
          <a:xfrm>
            <a:off x="0" y="4732991"/>
            <a:ext cx="91440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>
              <a:lnSpc>
                <a:spcPts val="2400"/>
              </a:lnSpc>
            </a:pPr>
            <a:r>
              <a:rPr lang="en-US" altLang="en-US" sz="1200" i="1" dirty="0">
                <a:solidFill>
                  <a:schemeClr val="bg1"/>
                </a:solidFill>
              </a:rPr>
              <a:t>© Donald F. Ferguson, 2022</a:t>
            </a:r>
          </a:p>
        </p:txBody>
      </p:sp>
    </p:spTree>
    <p:extLst>
      <p:ext uri="{BB962C8B-B14F-4D97-AF65-F5344CB8AC3E}">
        <p14:creationId xmlns:p14="http://schemas.microsoft.com/office/powerpoint/2010/main" val="2037995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Weak Entities</a:t>
            </a:r>
          </a:p>
        </p:txBody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C9975574-25D8-D589-22BE-6D3886B2FF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73914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r>
              <a:rPr kumimoji="0" lang="en-US" altLang="en-US" sz="105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 </a:t>
            </a:r>
            <a:r>
              <a:rPr kumimoji="0" lang="en-US" alt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|</a:t>
            </a:r>
            <a:r>
              <a:rPr kumimoji="0" lang="en-US" altLang="en-US" sz="105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 Introduction to Databases (F22): Lecture 8 - ER, Relational, SQL Advanced and Examples	</a:t>
            </a:r>
            <a:r>
              <a:rPr kumimoji="0" lang="de-DE" altLang="en-US" sz="105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© Donald F. Ferguson, 2022</a:t>
            </a:r>
            <a:endParaRPr kumimoji="0" lang="en-US" altLang="en-US" sz="1050" b="0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3411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Weak Entity Sets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4" y="892029"/>
            <a:ext cx="5722444" cy="3103900"/>
          </a:xfrm>
        </p:spPr>
        <p:txBody>
          <a:bodyPr/>
          <a:lstStyle/>
          <a:p>
            <a:r>
              <a:rPr lang="en-US" altLang="en-US" dirty="0"/>
              <a:t>Consider a </a:t>
            </a:r>
            <a:r>
              <a:rPr lang="en-US" altLang="en-US" i="1" dirty="0"/>
              <a:t>section</a:t>
            </a:r>
            <a:r>
              <a:rPr lang="en-US" altLang="en-US" dirty="0"/>
              <a:t> entity, which is uniquely identified by a 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/>
              <a:t>semester, year</a:t>
            </a:r>
            <a:r>
              <a:rPr lang="en-US" altLang="en-US" dirty="0"/>
              <a:t>, and </a:t>
            </a:r>
            <a:r>
              <a:rPr lang="en-US" altLang="en-US" i="1" dirty="0" err="1"/>
              <a:t>sec_id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Clearly, section entities are related to course entities. Suppose we create a relationship set </a:t>
            </a:r>
            <a:r>
              <a:rPr lang="en-US" altLang="en-US" i="1" dirty="0" err="1"/>
              <a:t>sec_course</a:t>
            </a:r>
            <a:r>
              <a:rPr lang="en-US" altLang="en-US" dirty="0"/>
              <a:t> between entity sets </a:t>
            </a:r>
            <a:r>
              <a:rPr lang="en-US" altLang="en-US" i="1" dirty="0"/>
              <a:t>section</a:t>
            </a:r>
            <a:r>
              <a:rPr lang="en-US" altLang="en-US" dirty="0"/>
              <a:t> and </a:t>
            </a:r>
            <a:r>
              <a:rPr lang="en-US" altLang="en-US" i="1" dirty="0"/>
              <a:t>course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Note that the information in </a:t>
            </a:r>
            <a:r>
              <a:rPr lang="en-US" altLang="en-US" i="1" dirty="0" err="1"/>
              <a:t>sec_course</a:t>
            </a:r>
            <a:r>
              <a:rPr lang="en-US" altLang="en-US" dirty="0"/>
              <a:t> is redundant, since </a:t>
            </a:r>
            <a:r>
              <a:rPr lang="en-US" altLang="en-US" i="1" dirty="0"/>
              <a:t>section</a:t>
            </a:r>
            <a:r>
              <a:rPr lang="en-US" altLang="en-US" dirty="0"/>
              <a:t> already has an attribute </a:t>
            </a:r>
            <a:r>
              <a:rPr lang="en-US" altLang="en-US" i="1" dirty="0" err="1"/>
              <a:t>course_id</a:t>
            </a:r>
            <a:r>
              <a:rPr lang="en-US" altLang="en-US" dirty="0"/>
              <a:t>, which identifies the course with which the section is related. </a:t>
            </a:r>
          </a:p>
          <a:p>
            <a:r>
              <a:rPr lang="en-US" altLang="en-US" dirty="0"/>
              <a:t>One option to deal with this redundancy is to get rid of the relationship </a:t>
            </a:r>
            <a:r>
              <a:rPr lang="en-US" altLang="en-US" dirty="0" err="1"/>
              <a:t>s</a:t>
            </a:r>
            <a:r>
              <a:rPr lang="en-US" altLang="en-US" i="1" dirty="0" err="1"/>
              <a:t>ec_course</a:t>
            </a:r>
            <a:r>
              <a:rPr lang="en-US" altLang="en-US" dirty="0"/>
              <a:t>;  however, by doing so the relationship between </a:t>
            </a:r>
            <a:r>
              <a:rPr lang="en-US" altLang="en-US" i="1" dirty="0"/>
              <a:t>section</a:t>
            </a:r>
            <a:r>
              <a:rPr lang="en-US" altLang="en-US" dirty="0"/>
              <a:t> and </a:t>
            </a:r>
            <a:r>
              <a:rPr lang="en-US" altLang="en-US" i="1" dirty="0"/>
              <a:t>course </a:t>
            </a:r>
            <a:r>
              <a:rPr lang="en-US" altLang="en-US" dirty="0"/>
              <a:t>becomes implicit in an attribute, which is not desirable.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9B45AC-8392-EA44-A288-91F0166C1B25}"/>
              </a:ext>
            </a:extLst>
          </p:cNvPr>
          <p:cNvSpPr txBox="1"/>
          <p:nvPr/>
        </p:nvSpPr>
        <p:spPr>
          <a:xfrm>
            <a:off x="838200" y="3638550"/>
            <a:ext cx="2950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Covered last week. Reminder.</a:t>
            </a:r>
          </a:p>
        </p:txBody>
      </p:sp>
    </p:spTree>
    <p:extLst>
      <p:ext uri="{BB962C8B-B14F-4D97-AF65-F5344CB8AC3E}">
        <p14:creationId xmlns:p14="http://schemas.microsoft.com/office/powerpoint/2010/main" val="3117155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"/>
            <a:ext cx="680878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An Example – Classic Models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4803776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8" y="4695825"/>
            <a:ext cx="67818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ts val="24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ts val="24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12</a:t>
            </a:fld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Databases (F22): Lecture 8 - ER, Relational, SQL Advanced and Examples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4CC3F2-44E4-714A-BA93-E0857083E5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521467"/>
            <a:ext cx="6570209" cy="411636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71EAF3-6495-FF4F-BBE3-89B03D796B20}"/>
              </a:ext>
            </a:extLst>
          </p:cNvPr>
          <p:cNvSpPr/>
          <p:nvPr/>
        </p:nvSpPr>
        <p:spPr>
          <a:xfrm>
            <a:off x="4549828" y="83857"/>
            <a:ext cx="4497963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charset="-128"/>
                <a:cs typeface="+mn-cs"/>
              </a:rPr>
              <a:t>https://</a:t>
            </a:r>
            <a:r>
              <a:rPr kumimoji="0" lang="en-US" sz="135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charset="-128"/>
                <a:cs typeface="+mn-cs"/>
              </a:rPr>
              <a:t>www.mysqltutorial.org</a:t>
            </a: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charset="-128"/>
                <a:cs typeface="+mn-cs"/>
              </a:rPr>
              <a:t>/</a:t>
            </a:r>
            <a:r>
              <a:rPr kumimoji="0" lang="en-US" sz="135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charset="-128"/>
                <a:cs typeface="+mn-cs"/>
              </a:rPr>
              <a:t>mysql</a:t>
            </a: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charset="-128"/>
                <a:cs typeface="+mn-cs"/>
              </a:rPr>
              <a:t>-sample-</a:t>
            </a:r>
            <a:r>
              <a:rPr kumimoji="0" lang="en-US" sz="135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charset="-128"/>
                <a:cs typeface="+mn-cs"/>
              </a:rPr>
              <a:t>database.aspx</a:t>
            </a: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charset="-128"/>
                <a:cs typeface="+mn-cs"/>
              </a:rPr>
              <a:t>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08BC2-EAC2-DD47-901C-16B4BB4DF773}"/>
              </a:ext>
            </a:extLst>
          </p:cNvPr>
          <p:cNvSpPr txBox="1"/>
          <p:nvPr/>
        </p:nvSpPr>
        <p:spPr>
          <a:xfrm>
            <a:off x="5504756" y="3871985"/>
            <a:ext cx="3258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Show to to model in </a:t>
            </a:r>
            <a:r>
              <a:rPr lang="en-US" sz="1600" dirty="0" err="1">
                <a:solidFill>
                  <a:srgbClr val="FF0000"/>
                </a:solidFill>
              </a:rPr>
              <a:t>Lucidchart</a:t>
            </a:r>
            <a:endParaRPr lang="en-US" sz="16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Demonstrate reverse engineering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45E6CA-1D86-3DDB-314E-1545111CB500}"/>
              </a:ext>
            </a:extLst>
          </p:cNvPr>
          <p:cNvSpPr/>
          <p:nvPr/>
        </p:nvSpPr>
        <p:spPr>
          <a:xfrm>
            <a:off x="2667000" y="819150"/>
            <a:ext cx="3886200" cy="190500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E5B8AB-C073-A44D-E568-D3C7AB843B57}"/>
              </a:ext>
            </a:extLst>
          </p:cNvPr>
          <p:cNvSpPr txBox="1"/>
          <p:nvPr/>
        </p:nvSpPr>
        <p:spPr>
          <a:xfrm>
            <a:off x="6690294" y="912537"/>
            <a:ext cx="2162772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Weak Entity</a:t>
            </a:r>
          </a:p>
          <a:p>
            <a:endParaRPr lang="en-US" dirty="0"/>
          </a:p>
          <a:p>
            <a:r>
              <a:rPr lang="en-US" sz="1600" dirty="0"/>
              <a:t>This is one case where</a:t>
            </a:r>
            <a:br>
              <a:rPr lang="en-US" sz="1600" dirty="0"/>
            </a:br>
            <a:r>
              <a:rPr lang="en-US" sz="1600" dirty="0"/>
              <a:t>“on cascade” may make</a:t>
            </a:r>
          </a:p>
          <a:p>
            <a:r>
              <a:rPr lang="en-US" sz="1600" dirty="0"/>
              <a:t>sense.</a:t>
            </a:r>
          </a:p>
          <a:p>
            <a:endParaRPr lang="en-US" sz="1600" dirty="0"/>
          </a:p>
          <a:p>
            <a:r>
              <a:rPr lang="en-US" sz="1600" dirty="0"/>
              <a:t>Next slide.</a:t>
            </a:r>
          </a:p>
        </p:txBody>
      </p:sp>
    </p:spTree>
    <p:extLst>
      <p:ext uri="{BB962C8B-B14F-4D97-AF65-F5344CB8AC3E}">
        <p14:creationId xmlns:p14="http://schemas.microsoft.com/office/powerpoint/2010/main" val="971144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690" name="Rectangle 2"/>
          <p:cNvSpPr>
            <a:spLocks noGrp="1" noChangeArrowheads="1"/>
          </p:cNvSpPr>
          <p:nvPr>
            <p:ph type="title"/>
          </p:nvPr>
        </p:nvSpPr>
        <p:spPr>
          <a:xfrm>
            <a:off x="1743076" y="171450"/>
            <a:ext cx="6404372" cy="320279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Cascading Actions in Referential Integrity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22270" y="842460"/>
            <a:ext cx="5854823" cy="3335551"/>
          </a:xfrm>
        </p:spPr>
        <p:txBody>
          <a:bodyPr/>
          <a:lstStyle/>
          <a:p>
            <a:pPr>
              <a:tabLst>
                <a:tab pos="1629966" algn="l"/>
              </a:tabLst>
            </a:pPr>
            <a:r>
              <a:rPr lang="en-US" altLang="en-US" dirty="0"/>
              <a:t>When a referential-integrity constraint is violated, the normal procedure is to reject the action that caused the violation.</a:t>
            </a:r>
          </a:p>
          <a:p>
            <a:pPr>
              <a:tabLst>
                <a:tab pos="1629966" algn="l"/>
              </a:tabLst>
            </a:pPr>
            <a:r>
              <a:rPr lang="en-US" altLang="en-US" dirty="0"/>
              <a:t>An alternative, in case of delete or update is to cascade</a:t>
            </a:r>
          </a:p>
          <a:p>
            <a:pPr>
              <a:buNone/>
              <a:tabLst>
                <a:tab pos="1629966" algn="l"/>
              </a:tabLst>
            </a:pPr>
            <a:r>
              <a:rPr lang="en-US" altLang="en-US" b="1" dirty="0"/>
              <a:t>            create table </a:t>
            </a:r>
            <a:r>
              <a:rPr lang="en-US" altLang="en-US" i="1" dirty="0"/>
              <a:t>course </a:t>
            </a:r>
            <a:r>
              <a:rPr lang="en-US" altLang="en-US" dirty="0"/>
              <a:t>(</a:t>
            </a:r>
            <a:br>
              <a:rPr lang="en-US" altLang="en-US" dirty="0"/>
            </a:br>
            <a:r>
              <a:rPr lang="en-US" altLang="en-US" dirty="0"/>
              <a:t>             (…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br>
              <a:rPr lang="en-US" altLang="en-US" i="1" dirty="0"/>
            </a:br>
            <a:r>
              <a:rPr lang="en-US" altLang="en-US" i="1" dirty="0"/>
              <a:t>                   </a:t>
            </a:r>
            <a:r>
              <a:rPr lang="en-US" altLang="en-US" b="1" dirty="0"/>
              <a:t>on delete cascade</a:t>
            </a:r>
            <a:br>
              <a:rPr lang="en-US" altLang="en-US" b="1" dirty="0"/>
            </a:br>
            <a:r>
              <a:rPr lang="en-US" altLang="en-US" b="1" dirty="0"/>
              <a:t>                   on update cascade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      . . .) </a:t>
            </a:r>
          </a:p>
          <a:p>
            <a:pPr>
              <a:tabLst>
                <a:tab pos="1629966" algn="l"/>
              </a:tabLst>
            </a:pPr>
            <a:r>
              <a:rPr lang="en-US" altLang="en-US" dirty="0"/>
              <a:t>Instead of cascade we can use :  </a:t>
            </a:r>
          </a:p>
          <a:p>
            <a:pPr lvl="1">
              <a:tabLst>
                <a:tab pos="1629966" algn="l"/>
              </a:tabLst>
            </a:pPr>
            <a:r>
              <a:rPr lang="en-US" altLang="en-US" b="1" dirty="0"/>
              <a:t>set null</a:t>
            </a:r>
            <a:r>
              <a:rPr lang="en-US" altLang="en-US" dirty="0"/>
              <a:t>,</a:t>
            </a:r>
          </a:p>
          <a:p>
            <a:pPr lvl="1">
              <a:tabLst>
                <a:tab pos="1629966" algn="l"/>
              </a:tabLst>
            </a:pPr>
            <a:r>
              <a:rPr lang="en-US" altLang="en-US" b="1" dirty="0"/>
              <a:t>set default</a:t>
            </a:r>
            <a:endParaRPr lang="en-US" altLang="en-US" dirty="0"/>
          </a:p>
          <a:p>
            <a:pPr>
              <a:buNone/>
              <a:tabLst>
                <a:tab pos="1629966" algn="l"/>
              </a:tabLst>
            </a:pPr>
            <a:endParaRPr lang="en-US" altLang="en-US" i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Redundant, Multi-Valued</a:t>
            </a:r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88B1AAAD-C73D-FFD0-7EFC-D98F89BD05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73914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r>
              <a:rPr kumimoji="0" lang="en-US" altLang="en-US" sz="105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 </a:t>
            </a:r>
            <a:r>
              <a:rPr kumimoji="0" lang="en-US" alt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|</a:t>
            </a:r>
            <a:r>
              <a:rPr kumimoji="0" lang="en-US" altLang="en-US" sz="105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 Introduction to Databases (F22): Lecture 8 - ER, Relational, SQL Advanced and Examples	</a:t>
            </a:r>
            <a:r>
              <a:rPr kumimoji="0" lang="de-DE" altLang="en-US" sz="105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© Donald F. Ferguson, 2022</a:t>
            </a:r>
            <a:endParaRPr kumimoji="0" lang="en-US" altLang="en-US" sz="1050" b="0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359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Suppose we have entity sets:</a:t>
            </a:r>
          </a:p>
          <a:p>
            <a:pPr lvl="1"/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, with attributes: </a:t>
            </a:r>
            <a:r>
              <a:rPr lang="en-US" altLang="en-US" i="1" dirty="0">
                <a:ea typeface="ＭＳ Ｐゴシック" panose="020B0600070205080204" pitchFamily="34" charset="-128"/>
              </a:rPr>
              <a:t>ID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i="1" dirty="0">
                <a:ea typeface="ＭＳ Ｐゴシック" panose="020B0600070205080204" pitchFamily="34" charset="-128"/>
              </a:rPr>
              <a:t>name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dept_name</a:t>
            </a:r>
            <a:r>
              <a:rPr lang="en-US" altLang="en-US" i="1" dirty="0">
                <a:ea typeface="ＭＳ Ｐゴシック" panose="020B0600070205080204" pitchFamily="34" charset="-128"/>
              </a:rPr>
              <a:t>, salary</a:t>
            </a:r>
          </a:p>
          <a:p>
            <a:pPr lvl="1"/>
            <a:r>
              <a:rPr lang="en-US" altLang="en-US" i="1" dirty="0">
                <a:ea typeface="ＭＳ Ｐゴシック" panose="020B0600070205080204" pitchFamily="34" charset="-128"/>
              </a:rPr>
              <a:t>department, </a:t>
            </a:r>
            <a:r>
              <a:rPr lang="en-US" altLang="en-US" dirty="0">
                <a:ea typeface="ＭＳ Ｐゴシック" panose="020B0600070205080204" pitchFamily="34" charset="-128"/>
              </a:rPr>
              <a:t>with attributes: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dept_name</a:t>
            </a:r>
            <a:r>
              <a:rPr lang="en-US" altLang="en-US" i="1" dirty="0">
                <a:ea typeface="ＭＳ Ｐゴシック" panose="020B0600070205080204" pitchFamily="34" charset="-128"/>
              </a:rPr>
              <a:t>, building, budget</a:t>
            </a:r>
          </a:p>
          <a:p>
            <a:r>
              <a:rPr lang="en-US" altLang="en-US" dirty="0"/>
              <a:t>We model the fact that each instructor has an associated department</a:t>
            </a:r>
            <a:r>
              <a:rPr lang="en-US" altLang="en-US" i="1" dirty="0"/>
              <a:t> </a:t>
            </a:r>
            <a:r>
              <a:rPr lang="en-US" altLang="en-US" dirty="0"/>
              <a:t>using a relationship set </a:t>
            </a:r>
            <a:r>
              <a:rPr lang="en-US" altLang="en-US" i="1" dirty="0" err="1"/>
              <a:t>inst_dept</a:t>
            </a:r>
            <a:endParaRPr lang="en-US" altLang="en-US" i="1" dirty="0"/>
          </a:p>
          <a:p>
            <a:r>
              <a:rPr lang="en-US" altLang="en-US" dirty="0"/>
              <a:t>The attribute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dirty="0"/>
              <a:t>in </a:t>
            </a:r>
            <a:r>
              <a:rPr lang="en-US" altLang="en-US" i="1" dirty="0"/>
              <a:t>instructor</a:t>
            </a:r>
            <a:r>
              <a:rPr lang="en-US" altLang="en-US" dirty="0"/>
              <a:t> replicates information present in the relationship and is therefore  redundant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and needs to be removed.</a:t>
            </a:r>
          </a:p>
          <a:p>
            <a:r>
              <a:rPr lang="en-US" altLang="en-US" dirty="0"/>
              <a:t>BUT: when converting back to tables, in some cases the attribute gets reintroduced, as we will see later.</a:t>
            </a:r>
          </a:p>
        </p:txBody>
      </p:sp>
      <p:sp>
        <p:nvSpPr>
          <p:cNvPr id="67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Redundant Attributes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3663267"/>
            <a:ext cx="3011235" cy="88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58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In designing a database schema, we must ensure that we avoid two major pitfalls: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Redundancy:  a bad design  may result in repeat information. 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dirty="0">
                <a:solidFill>
                  <a:schemeClr val="tx2"/>
                </a:solidFill>
                <a:ea typeface="ＭＳ Ｐゴシック" panose="020B0600070205080204" pitchFamily="34" charset="-128"/>
              </a:rPr>
              <a:t>Redundant representation of information may lead to data inconsistency among the various copies of information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Incompleteness: a bad design may make certain aspects of the enterprise difficult or impossible to model.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Avoiding bad designs is not enough. There may be a  large number  of  good designs from which we must choose.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Alternatives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F06E8F-909C-A543-A47B-BAE9A670D3DE}"/>
              </a:ext>
            </a:extLst>
          </p:cNvPr>
          <p:cNvSpPr txBox="1"/>
          <p:nvPr/>
        </p:nvSpPr>
        <p:spPr>
          <a:xfrm>
            <a:off x="304800" y="3982819"/>
            <a:ext cx="10839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Emphasis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Added</a:t>
            </a:r>
          </a:p>
        </p:txBody>
      </p:sp>
    </p:spTree>
    <p:extLst>
      <p:ext uri="{BB962C8B-B14F-4D97-AF65-F5344CB8AC3E}">
        <p14:creationId xmlns:p14="http://schemas.microsoft.com/office/powerpoint/2010/main" val="30111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Complex Attributes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72728"/>
            <a:ext cx="5815394" cy="2501408"/>
          </a:xfrm>
        </p:spPr>
        <p:txBody>
          <a:bodyPr/>
          <a:lstStyle/>
          <a:p>
            <a:r>
              <a:rPr lang="en-US" altLang="en-US" dirty="0"/>
              <a:t>Attribute types: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Simple</a:t>
            </a:r>
            <a:r>
              <a:rPr lang="en-US" altLang="en-US" dirty="0">
                <a:ea typeface="ＭＳ Ｐゴシック" panose="020B0600070205080204" pitchFamily="34" charset="-128"/>
              </a:rPr>
              <a:t> and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composite</a:t>
            </a:r>
            <a:r>
              <a:rPr lang="en-US" altLang="en-US" dirty="0">
                <a:ea typeface="ＭＳ Ｐゴシック" panose="020B0600070205080204" pitchFamily="34" charset="-128"/>
              </a:rPr>
              <a:t> attributes.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Single-valued</a:t>
            </a:r>
            <a:r>
              <a:rPr lang="en-US" altLang="en-US" dirty="0">
                <a:ea typeface="ＭＳ Ｐゴシック" panose="020B0600070205080204" pitchFamily="34" charset="-128"/>
              </a:rPr>
              <a:t> and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multivalued</a:t>
            </a:r>
            <a:r>
              <a:rPr lang="en-US" altLang="en-US" dirty="0">
                <a:ea typeface="ＭＳ Ｐゴシック" panose="020B0600070205080204" pitchFamily="34" charset="-128"/>
              </a:rPr>
              <a:t>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Example: multivalued attribute: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phone_numbers</a:t>
            </a:r>
            <a:endParaRPr lang="en-US" altLang="en-US" i="1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Derived</a:t>
            </a:r>
            <a:r>
              <a:rPr lang="en-US" altLang="en-US" dirty="0">
                <a:ea typeface="ＭＳ Ｐゴシック" panose="020B0600070205080204" pitchFamily="34" charset="-128"/>
              </a:rPr>
              <a:t>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Can be computed from other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Example:  age, given </a:t>
            </a:r>
            <a:r>
              <a:rPr lang="en-US" altLang="en-US" dirty="0" err="1">
                <a:ea typeface="ＭＳ Ｐゴシック" panose="020B0600070205080204" pitchFamily="34" charset="-128"/>
              </a:rPr>
              <a:t>date_of_birth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/>
              <a:t> – the set of permitted values for each attribute 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85024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Composite Attributes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2" y="872729"/>
            <a:ext cx="5669090" cy="676275"/>
          </a:xfrm>
        </p:spPr>
        <p:txBody>
          <a:bodyPr/>
          <a:lstStyle/>
          <a:p>
            <a:r>
              <a:rPr lang="en-US" altLang="en-US" dirty="0"/>
              <a:t>Composite attributes allow us to divided attributes  into subparts (other attributes).</a:t>
            </a:r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143" y="1490472"/>
            <a:ext cx="4589926" cy="141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3474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FB447DE-11A6-D3C7-C045-FAD2BD30C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48" y="590550"/>
            <a:ext cx="8839200" cy="3906722"/>
          </a:xfrm>
        </p:spPr>
        <p:txBody>
          <a:bodyPr/>
          <a:lstStyle/>
          <a:p>
            <a:r>
              <a:rPr lang="en-US" sz="1800" dirty="0"/>
              <a:t>Consider </a:t>
            </a:r>
            <a:r>
              <a:rPr lang="en-US" sz="1800" dirty="0" err="1"/>
              <a:t>name_basics</a:t>
            </a:r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There</a:t>
            </a:r>
          </a:p>
          <a:p>
            <a:pPr lvl="1"/>
            <a:r>
              <a:rPr lang="en-US" sz="1600" dirty="0"/>
              <a:t>Is one composite attribute, </a:t>
            </a:r>
            <a:r>
              <a:rPr lang="en-US" sz="1600" dirty="0" err="1"/>
              <a:t>primaryName</a:t>
            </a:r>
            <a:r>
              <a:rPr lang="en-US" sz="1600" dirty="0"/>
              <a:t>.</a:t>
            </a:r>
          </a:p>
          <a:p>
            <a:pPr lvl="1"/>
            <a:r>
              <a:rPr lang="en-US" sz="1600" dirty="0"/>
              <a:t>Are two multivalued attributes: </a:t>
            </a:r>
            <a:r>
              <a:rPr lang="en-US" sz="1600" dirty="0" err="1"/>
              <a:t>primaryProfession</a:t>
            </a:r>
            <a:r>
              <a:rPr lang="en-US" sz="1600" dirty="0"/>
              <a:t>, </a:t>
            </a:r>
            <a:r>
              <a:rPr lang="en-US" sz="1600" dirty="0" err="1"/>
              <a:t>knownForTitles</a:t>
            </a:r>
            <a:endParaRPr lang="en-US" sz="1600" dirty="0"/>
          </a:p>
          <a:p>
            <a:pPr lvl="1"/>
            <a:r>
              <a:rPr lang="en-US" sz="1600" dirty="0" err="1"/>
              <a:t>knownForTitles</a:t>
            </a:r>
            <a:r>
              <a:rPr lang="en-US" sz="1600" dirty="0"/>
              <a:t> is also tricky, which we will see.</a:t>
            </a:r>
          </a:p>
          <a:p>
            <a:pPr lvl="1"/>
            <a:r>
              <a:rPr lang="en-US" sz="1600" dirty="0"/>
              <a:t>Names are also a little tricky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8B8F87-A9A7-DD5D-67DB-F3FCF21C4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from IMDB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CC2117-90F3-E2B9-E7C2-1F141D136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52" y="1047750"/>
            <a:ext cx="8503764" cy="19050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046F0B8-62C3-DB8D-F9EF-82C1BEEFB224}"/>
              </a:ext>
            </a:extLst>
          </p:cNvPr>
          <p:cNvSpPr/>
          <p:nvPr/>
        </p:nvSpPr>
        <p:spPr>
          <a:xfrm>
            <a:off x="5410200" y="4019550"/>
            <a:ext cx="2819400" cy="533400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Switch to notebook</a:t>
            </a:r>
          </a:p>
        </p:txBody>
      </p:sp>
    </p:spTree>
    <p:extLst>
      <p:ext uri="{BB962C8B-B14F-4D97-AF65-F5344CB8AC3E}">
        <p14:creationId xmlns:p14="http://schemas.microsoft.com/office/powerpoint/2010/main" val="3991743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Contents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4F18387A-AF4D-0849-99C1-F243E0DEC3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73914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Introduction to Databases (F22): Lecture 8 - ER, Relational, SQL Advanced and Examples	</a:t>
            </a:r>
            <a:r>
              <a:rPr lang="de-DE" altLang="en-US" sz="1050" i="1" dirty="0">
                <a:solidFill>
                  <a:schemeClr val="bg1"/>
                </a:solidFill>
              </a:rPr>
              <a:t>© Donald F. Ferguson, 2022</a:t>
            </a:r>
            <a:endParaRPr lang="en-US" altLang="en-US" sz="105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2118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Relationships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FE1414FE-69BC-7A46-AFD5-33AC5CD15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</a:t>
            </a: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|</a:t>
            </a: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Introduction to Databases (F22): </a:t>
            </a:r>
            <a:r>
              <a:rPr kumimoji="0" lang="en-US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Lecture 8 - ER, Relational, SQL Advanced and Examples	</a:t>
            </a:r>
            <a:r>
              <a:rPr kumimoji="0" lang="de-DE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Donald F. Ferguson, 2022</a:t>
            </a:r>
            <a:endParaRPr kumimoji="0" lang="en-US" altLang="en-US" sz="105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00492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08435"/>
            <a:ext cx="5715785" cy="938069"/>
          </a:xfrm>
        </p:spPr>
        <p:txBody>
          <a:bodyPr/>
          <a:lstStyle/>
          <a:p>
            <a:r>
              <a:rPr lang="en-US" altLang="en-US" dirty="0"/>
              <a:t>An attribute can also be associated with a relationship set.</a:t>
            </a:r>
          </a:p>
          <a:p>
            <a:r>
              <a:rPr lang="en-US" altLang="en-US" dirty="0"/>
              <a:t>For instance, the </a:t>
            </a:r>
            <a:r>
              <a:rPr lang="en-US" altLang="en-US" i="1" dirty="0"/>
              <a:t>advisor </a:t>
            </a:r>
            <a:r>
              <a:rPr lang="en-US" altLang="en-US" dirty="0"/>
              <a:t>relationship set between entity sets </a:t>
            </a:r>
            <a:r>
              <a:rPr lang="en-US" altLang="en-US" i="1" dirty="0"/>
              <a:t>instructor </a:t>
            </a:r>
            <a:r>
              <a:rPr lang="en-US" altLang="en-US" dirty="0"/>
              <a:t>and </a:t>
            </a:r>
            <a:r>
              <a:rPr lang="en-US" altLang="en-US" i="1" dirty="0"/>
              <a:t>student </a:t>
            </a:r>
            <a:r>
              <a:rPr lang="en-US" altLang="en-US" dirty="0"/>
              <a:t>may have the attribute </a:t>
            </a:r>
            <a:r>
              <a:rPr lang="en-US" altLang="en-US" i="1" dirty="0"/>
              <a:t>date </a:t>
            </a:r>
            <a:r>
              <a:rPr lang="en-US" altLang="en-US" dirty="0"/>
              <a:t>which tracks when the student started being associated with the advisor</a:t>
            </a:r>
          </a:p>
        </p:txBody>
      </p:sp>
      <p:pic>
        <p:nvPicPr>
          <p:cNvPr id="1946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559" y="1883664"/>
            <a:ext cx="3973859" cy="1884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with Attributes</a:t>
            </a:r>
          </a:p>
        </p:txBody>
      </p:sp>
      <p:pic>
        <p:nvPicPr>
          <p:cNvPr id="2048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1190625"/>
            <a:ext cx="5199460" cy="151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Roles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56012"/>
            <a:ext cx="5916073" cy="1107281"/>
          </a:xfrm>
        </p:spPr>
        <p:txBody>
          <a:bodyPr/>
          <a:lstStyle/>
          <a:p>
            <a:r>
              <a:rPr kumimoji="0" lang="en-US" altLang="en-US" dirty="0"/>
              <a:t>Entity sets of a relationship need not be distinct</a:t>
            </a:r>
          </a:p>
          <a:p>
            <a:pPr lvl="1"/>
            <a:r>
              <a:rPr kumimoji="0" lang="en-US" altLang="en-US" dirty="0">
                <a:ea typeface="ＭＳ Ｐゴシック" panose="020B0600070205080204" pitchFamily="34" charset="-128"/>
              </a:rPr>
              <a:t>Each occurrence of an entity set plays a “role” in the relationship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The labels “</a:t>
            </a:r>
            <a:r>
              <a:rPr lang="en-US" altLang="ja-JP" i="1" dirty="0" err="1"/>
              <a:t>course_id</a:t>
            </a:r>
            <a:r>
              <a:rPr lang="en-US" altLang="en-US" dirty="0"/>
              <a:t>”</a:t>
            </a:r>
            <a:r>
              <a:rPr lang="en-US" altLang="ja-JP" dirty="0"/>
              <a:t> and </a:t>
            </a:r>
            <a:r>
              <a:rPr lang="en-US" altLang="en-US" dirty="0"/>
              <a:t>“</a:t>
            </a:r>
            <a:r>
              <a:rPr lang="en-US" altLang="ja-JP" i="1" dirty="0" err="1"/>
              <a:t>prereq_id</a:t>
            </a:r>
            <a:r>
              <a:rPr lang="en-US" altLang="en-US" dirty="0"/>
              <a:t>”</a:t>
            </a:r>
            <a:r>
              <a:rPr lang="en-US" altLang="ja-JP" dirty="0"/>
              <a:t> are called </a:t>
            </a:r>
            <a:r>
              <a:rPr lang="en-US" altLang="ja-JP" b="1" dirty="0">
                <a:solidFill>
                  <a:srgbClr val="002060"/>
                </a:solidFill>
              </a:rPr>
              <a:t>roles</a:t>
            </a:r>
            <a:r>
              <a:rPr lang="en-US" altLang="ja-JP" dirty="0"/>
              <a:t>.</a:t>
            </a:r>
            <a:endParaRPr lang="en-US" altLang="en-US" dirty="0"/>
          </a:p>
        </p:txBody>
      </p:sp>
      <p:pic>
        <p:nvPicPr>
          <p:cNvPr id="21508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640" y="1858759"/>
            <a:ext cx="3854403" cy="1137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Degree of a Relationship Set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20341"/>
            <a:ext cx="5669090" cy="2837259"/>
          </a:xfrm>
        </p:spPr>
        <p:txBody>
          <a:bodyPr/>
          <a:lstStyle/>
          <a:p>
            <a:r>
              <a:rPr lang="en-US" altLang="en-US" dirty="0"/>
              <a:t>Binary relationship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involve two entity sets (or degree two).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relationship sets in a database system are binary.</a:t>
            </a:r>
          </a:p>
          <a:p>
            <a:r>
              <a:rPr lang="en-US" altLang="en-US" dirty="0"/>
              <a:t>Relationships between more than two entity sets are rare.  Most relationships are binary. (More on this later.)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students</a:t>
            </a:r>
            <a:r>
              <a:rPr lang="en-US" altLang="en-US" dirty="0">
                <a:ea typeface="ＭＳ Ｐゴシック" panose="020B0600070205080204" pitchFamily="34" charset="-128"/>
              </a:rPr>
              <a:t> work on research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projects</a:t>
            </a:r>
            <a:r>
              <a:rPr lang="en-US" altLang="en-US" dirty="0">
                <a:ea typeface="ＭＳ Ｐゴシック" panose="020B0600070205080204" pitchFamily="34" charset="-128"/>
              </a:rPr>
              <a:t> under the guidance of an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. 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relationship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is a ternary relationship between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instructor, student,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</a:t>
            </a:r>
            <a:endParaRPr kumimoji="0"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15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978" name="Rectangle 2"/>
          <p:cNvSpPr>
            <a:spLocks noGrp="1" noChangeArrowheads="1"/>
          </p:cNvSpPr>
          <p:nvPr>
            <p:ph type="title"/>
          </p:nvPr>
        </p:nvSpPr>
        <p:spPr>
          <a:xfrm>
            <a:off x="1628775" y="40481"/>
            <a:ext cx="6372225" cy="4572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Non-binary Relationship Sets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28926" y="888207"/>
            <a:ext cx="5726097" cy="1260634"/>
          </a:xfrm>
        </p:spPr>
        <p:txBody>
          <a:bodyPr/>
          <a:lstStyle/>
          <a:p>
            <a:r>
              <a:rPr lang="en-US" altLang="en-US" dirty="0"/>
              <a:t>Most relationship sets are binary</a:t>
            </a:r>
          </a:p>
          <a:p>
            <a:r>
              <a:rPr lang="en-US" altLang="en-US" dirty="0"/>
              <a:t>There are  occasions when it is more convenient to represent relationships as non-binary.</a:t>
            </a:r>
          </a:p>
          <a:p>
            <a:r>
              <a:rPr lang="en-US" altLang="en-US" dirty="0"/>
              <a:t>E-R Diagram with a Ternary Relationship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23556" name="Picture 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465" y="2066544"/>
            <a:ext cx="3823619" cy="1472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2" y="820341"/>
            <a:ext cx="5709128" cy="3086100"/>
          </a:xfrm>
        </p:spPr>
        <p:txBody>
          <a:bodyPr/>
          <a:lstStyle/>
          <a:p>
            <a:r>
              <a:rPr lang="en-US" altLang="en-US" dirty="0"/>
              <a:t>Express the number of entities to which another entity can be associated via a relationship set.</a:t>
            </a:r>
          </a:p>
          <a:p>
            <a:r>
              <a:rPr lang="en-US" altLang="en-US" dirty="0"/>
              <a:t>Most useful in describing binary relationship sets.</a:t>
            </a:r>
          </a:p>
          <a:p>
            <a:r>
              <a:rPr lang="en-US" altLang="en-US" dirty="0"/>
              <a:t>For a binary relationship set the mapping cardinality must be one of the following types: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many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many 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Aggregation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FE1414FE-69BC-7A46-AFD5-33AC5CD15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</a:t>
            </a: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|</a:t>
            </a: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Introduction to Databases (F22): </a:t>
            </a:r>
            <a:r>
              <a:rPr kumimoji="0" lang="en-US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Lecture 8 - ER, Relational, SQL Advanced and Examples	</a:t>
            </a:r>
            <a:r>
              <a:rPr kumimoji="0" lang="de-DE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Donald F. Ferguson, 2022</a:t>
            </a:r>
            <a:endParaRPr kumimoji="0" lang="en-US" altLang="en-US" sz="105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73056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794" name="Rectangle 2"/>
          <p:cNvSpPr>
            <a:spLocks noGrp="1" noChangeArrowheads="1"/>
          </p:cNvSpPr>
          <p:nvPr>
            <p:ph type="title"/>
          </p:nvPr>
        </p:nvSpPr>
        <p:spPr>
          <a:xfrm>
            <a:off x="2050256" y="39291"/>
            <a:ext cx="5044679" cy="466725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Aggregation</a:t>
            </a:r>
          </a:p>
        </p:txBody>
      </p:sp>
      <p:sp>
        <p:nvSpPr>
          <p:cNvPr id="66563" name="Rectangle 3"/>
          <p:cNvSpPr>
            <a:spLocks noChangeArrowheads="1"/>
          </p:cNvSpPr>
          <p:nvPr/>
        </p:nvSpPr>
        <p:spPr bwMode="auto">
          <a:xfrm>
            <a:off x="1675661" y="803672"/>
            <a:ext cx="5759388" cy="779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300038" marR="0" lvl="0" indent="-257175" algn="l" defTabSz="6858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t>Consider the ternary relationship </a:t>
            </a:r>
            <a:r>
              <a:rPr kumimoji="1" lang="en-US" altLang="en-US" sz="1275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t>proj_guide</a:t>
            </a: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t>, which we saw earlier</a:t>
            </a:r>
          </a:p>
          <a:p>
            <a:pPr marL="300038" marR="0" lvl="0" indent="-257175" algn="l" defTabSz="6858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t>Suppose we want to record evaluations of a student by a guide on a project</a:t>
            </a:r>
          </a:p>
        </p:txBody>
      </p:sp>
      <p:pic>
        <p:nvPicPr>
          <p:cNvPr id="66564" name="Picture 4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672" y="1651327"/>
            <a:ext cx="3105341" cy="2460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25097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Aggregation (Cont.)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4" y="888208"/>
            <a:ext cx="5758292" cy="2820440"/>
          </a:xfrm>
        </p:spPr>
        <p:txBody>
          <a:bodyPr/>
          <a:lstStyle/>
          <a:p>
            <a:r>
              <a:rPr lang="en-US" altLang="en-US" dirty="0"/>
              <a:t>Relationship sets </a:t>
            </a:r>
            <a:r>
              <a:rPr lang="en-US" altLang="en-US" i="1" dirty="0" err="1"/>
              <a:t>eval_for</a:t>
            </a:r>
            <a:r>
              <a:rPr lang="en-US" altLang="en-US" i="1" dirty="0"/>
              <a:t> </a:t>
            </a:r>
            <a:r>
              <a:rPr lang="en-US" altLang="en-US" dirty="0"/>
              <a:t>and </a:t>
            </a:r>
            <a:r>
              <a:rPr lang="en-US" altLang="en-US" i="1" dirty="0" err="1"/>
              <a:t>proj_guide</a:t>
            </a:r>
            <a:r>
              <a:rPr lang="en-US" altLang="en-US" dirty="0"/>
              <a:t> represent overlapping information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Every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eval_for</a:t>
            </a:r>
            <a:r>
              <a:rPr lang="en-US" altLang="en-US" dirty="0">
                <a:ea typeface="ＭＳ Ｐゴシック" panose="020B0600070205080204" pitchFamily="34" charset="-128"/>
              </a:rPr>
              <a:t> relationship corresponds to 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relationship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However, some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relationships may not correspond to any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eval_for</a:t>
            </a:r>
            <a:r>
              <a:rPr lang="en-US" altLang="en-US" dirty="0">
                <a:ea typeface="ＭＳ Ｐゴシック" panose="020B0600070205080204" pitchFamily="34" charset="-128"/>
              </a:rPr>
              <a:t> relationships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So we can’t discard the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relationship</a:t>
            </a:r>
          </a:p>
          <a:p>
            <a:r>
              <a:rPr lang="en-US" altLang="en-US" dirty="0"/>
              <a:t>Eliminate this redundancy via </a:t>
            </a:r>
            <a:r>
              <a:rPr lang="en-US" altLang="en-US" i="1" dirty="0"/>
              <a:t>aggregation</a:t>
            </a:r>
            <a:endParaRPr lang="en-US" altLang="en-US" dirty="0"/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Treat relationship as an abstract entity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Allows relationships between relationships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Abstraction of relationship into new entity</a:t>
            </a:r>
          </a:p>
        </p:txBody>
      </p:sp>
    </p:spTree>
    <p:extLst>
      <p:ext uri="{BB962C8B-B14F-4D97-AF65-F5344CB8AC3E}">
        <p14:creationId xmlns:p14="http://schemas.microsoft.com/office/powerpoint/2010/main" val="3482680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0AA8176-7710-724C-B3E6-D8EBDB212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52450"/>
            <a:ext cx="8839200" cy="4038600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Some advanced ER concepts.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16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Worked example – modeling Columbia University and showing: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Complex ER (inheritance)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Views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Constraints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Indexes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Procedures, Functions, Triggers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And showing how to “get data from the web.”</a:t>
            </a:r>
            <a:br>
              <a:rPr lang="en-US" sz="1400" dirty="0"/>
            </a:br>
            <a:endParaRPr lang="en-US" sz="1400" dirty="0"/>
          </a:p>
          <a:p>
            <a:pPr lvl="1">
              <a:spcBef>
                <a:spcPts val="0"/>
              </a:spcBef>
              <a:spcAft>
                <a:spcPts val="0"/>
              </a:spcAft>
            </a:pPr>
            <a:endParaRPr lang="en-US" sz="1400" dirty="0"/>
          </a:p>
          <a:p>
            <a:pPr lvl="1">
              <a:spcBef>
                <a:spcPts val="0"/>
              </a:spcBef>
              <a:spcAft>
                <a:spcPts val="0"/>
              </a:spcAft>
            </a:pPr>
            <a:endParaRPr lang="en-US" sz="1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CAA0AF-B5CC-C341-AB73-2238F0464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830560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84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Aggregation (Cont.)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19263" y="829867"/>
            <a:ext cx="5735760" cy="132992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Eliminate this redundancy via </a:t>
            </a:r>
            <a:r>
              <a:rPr lang="en-US" altLang="en-US" i="1" dirty="0"/>
              <a:t>aggregation</a:t>
            </a:r>
            <a:r>
              <a:rPr lang="en-US" altLang="en-US" dirty="0"/>
              <a:t> without introducing redundancy, the following diagram represents: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A student is guided by a particular instructor on a particular project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A student, instructor, project combination may have an associated evaluation</a:t>
            </a:r>
          </a:p>
        </p:txBody>
      </p:sp>
      <p:pic>
        <p:nvPicPr>
          <p:cNvPr id="68612" name="Picture 3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545" y="2127973"/>
            <a:ext cx="2758042" cy="2214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94763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50233" y="-135731"/>
            <a:ext cx="6098381" cy="648891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Reduction to Relational Schemas</a:t>
            </a: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1728926" y="916781"/>
            <a:ext cx="5761629" cy="3157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257175" marR="0" lvl="0" indent="-257175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To represent aggregation, create a schema containing</a:t>
            </a:r>
          </a:p>
          <a:p>
            <a:pPr marL="600075" marR="0" lvl="1" indent="-257175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Primary key of the aggregated relationship,</a:t>
            </a:r>
          </a:p>
          <a:p>
            <a:pPr marL="600075" marR="0" lvl="1" indent="-257175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The primary key of the associated entity set</a:t>
            </a:r>
          </a:p>
          <a:p>
            <a:pPr marL="600075" marR="0" lvl="1" indent="-257175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Any descriptive attributes</a:t>
            </a:r>
          </a:p>
          <a:p>
            <a:pPr marL="257175" marR="0" lvl="0" indent="-257175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In our example:</a:t>
            </a:r>
          </a:p>
          <a:p>
            <a:pPr marL="600075" marR="0" lvl="1" indent="-257175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The schema </a:t>
            </a:r>
            <a:r>
              <a:rPr kumimoji="1" lang="en-US" altLang="en-US" sz="1275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eval_for</a:t>
            </a:r>
            <a:r>
              <a:rPr kumimoji="1" lang="en-US" altLang="en-US" sz="1275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 </a:t>
            </a: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is:</a:t>
            </a:r>
          </a:p>
          <a:p>
            <a:pPr marL="342900" marR="0" lvl="1" indent="0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Tx/>
              <a:buNone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	       </a:t>
            </a:r>
            <a:r>
              <a:rPr kumimoji="1" lang="en-US" altLang="en-US" sz="1275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eval_for</a:t>
            </a:r>
            <a:r>
              <a:rPr kumimoji="1" lang="en-US" altLang="en-US" sz="1275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 </a:t>
            </a: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(</a:t>
            </a:r>
            <a:r>
              <a:rPr kumimoji="1" lang="en-US" altLang="en-US" sz="1275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s_ID</a:t>
            </a:r>
            <a:r>
              <a:rPr kumimoji="1" lang="en-US" altLang="en-US" sz="1275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, </a:t>
            </a:r>
            <a:r>
              <a:rPr kumimoji="1" lang="en-US" altLang="en-US" sz="1275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project_id</a:t>
            </a:r>
            <a:r>
              <a:rPr kumimoji="1" lang="en-US" altLang="en-US" sz="1275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, </a:t>
            </a:r>
            <a:r>
              <a:rPr kumimoji="1" lang="en-US" altLang="en-US" sz="1275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i_ID</a:t>
            </a:r>
            <a:r>
              <a:rPr kumimoji="1" lang="en-US" altLang="en-US" sz="1275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, </a:t>
            </a:r>
            <a:r>
              <a:rPr kumimoji="1" lang="en-US" altLang="en-US" sz="1275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evaluation_id</a:t>
            </a: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)</a:t>
            </a:r>
          </a:p>
          <a:p>
            <a:pPr marL="600075" marR="0" lvl="1" indent="-257175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The schema </a:t>
            </a:r>
            <a:r>
              <a:rPr kumimoji="1" lang="en-US" altLang="en-US" sz="1275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proj_guide</a:t>
            </a:r>
            <a:r>
              <a:rPr kumimoji="1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charset="-128"/>
                <a:cs typeface="+mn-cs"/>
              </a:rPr>
              <a:t> is redundant.</a:t>
            </a:r>
          </a:p>
          <a:p>
            <a:pPr marL="257175" marR="0" lvl="0" indent="-257175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  <a:tabLst/>
              <a:defRPr/>
            </a:pPr>
            <a:endParaRPr kumimoji="1" lang="en-US" altLang="en-US" sz="1275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charset="-128"/>
              <a:cs typeface="+mn-cs"/>
            </a:endParaRPr>
          </a:p>
          <a:p>
            <a:pPr marL="257175" marR="0" lvl="0" indent="-257175" algn="l" defTabSz="685800" rtl="0" eaLnBrk="0" fontAlgn="base" latinLnBrk="0" hangingPunct="0">
              <a:lnSpc>
                <a:spcPct val="100000"/>
              </a:lnSpc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  <a:tabLst/>
              <a:defRPr/>
            </a:pPr>
            <a:endParaRPr kumimoji="1" lang="en-US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28672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Specialization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FE1414FE-69BC-7A46-AFD5-33AC5CD15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</a:t>
            </a: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|</a:t>
            </a: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Introduction to Databases (F22): </a:t>
            </a:r>
            <a:r>
              <a:rPr kumimoji="0" lang="en-US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Lecture 8 - ER, Relational, SQL Advanced and Examples	</a:t>
            </a:r>
            <a:r>
              <a:rPr kumimoji="0" lang="de-DE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Donald F. Ferguson, 2022</a:t>
            </a:r>
            <a:endParaRPr kumimoji="0" lang="en-US" altLang="en-US" sz="105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77275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Specialization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2" y="906067"/>
            <a:ext cx="5755736" cy="2943558"/>
          </a:xfrm>
        </p:spPr>
        <p:txBody>
          <a:bodyPr/>
          <a:lstStyle/>
          <a:p>
            <a:r>
              <a:rPr lang="en-US" altLang="en-US" dirty="0"/>
              <a:t>Top-down design process; we designate sub-groupings within an entity set that are distinctive from other entities in the set.</a:t>
            </a:r>
          </a:p>
          <a:p>
            <a:r>
              <a:rPr lang="en-US" altLang="en-US" dirty="0"/>
              <a:t>These sub-groupings become lower-level entity sets that have attributes or participate in relationships that do not apply to the higher-level entity set.</a:t>
            </a:r>
          </a:p>
          <a:p>
            <a:r>
              <a:rPr lang="en-US" altLang="en-US" dirty="0"/>
              <a:t>Depicted by a </a:t>
            </a:r>
            <a:r>
              <a:rPr lang="en-US" altLang="en-US" i="1" dirty="0"/>
              <a:t>triangle</a:t>
            </a:r>
            <a:r>
              <a:rPr lang="en-US" altLang="en-US" dirty="0"/>
              <a:t> component labeled ISA (e.g., </a:t>
            </a:r>
            <a:r>
              <a:rPr lang="en-US" altLang="en-US" i="1" dirty="0"/>
              <a:t>instructor</a:t>
            </a:r>
            <a:r>
              <a:rPr lang="en-US" altLang="en-US" dirty="0"/>
              <a:t> “is a” </a:t>
            </a:r>
            <a:r>
              <a:rPr lang="en-US" altLang="en-US" i="1" dirty="0"/>
              <a:t>person</a:t>
            </a:r>
            <a:r>
              <a:rPr lang="en-US" altLang="en-US" dirty="0"/>
              <a:t>).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Attribute inheritance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a lower-level entity set inherits all the attributes and relationship participation of the higher-level entity set to which it is linked.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631550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Specialization Example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2" y="745331"/>
            <a:ext cx="5769674" cy="930714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Overlapping</a:t>
            </a:r>
            <a:r>
              <a:rPr lang="en-US" altLang="en-US" dirty="0"/>
              <a:t> – </a:t>
            </a:r>
            <a:r>
              <a:rPr lang="en-US" altLang="en-US" i="1" dirty="0"/>
              <a:t>employee</a:t>
            </a:r>
            <a:r>
              <a:rPr lang="en-US" altLang="en-US" dirty="0"/>
              <a:t> and </a:t>
            </a:r>
            <a:r>
              <a:rPr lang="en-US" altLang="en-US" i="1" dirty="0"/>
              <a:t>student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Disjoint</a:t>
            </a:r>
            <a:r>
              <a:rPr lang="en-US" altLang="en-US" dirty="0"/>
              <a:t> – </a:t>
            </a:r>
            <a:r>
              <a:rPr lang="en-US" altLang="en-US" i="1" dirty="0"/>
              <a:t>instructor</a:t>
            </a:r>
            <a:r>
              <a:rPr lang="en-US" altLang="en-US" dirty="0"/>
              <a:t> and </a:t>
            </a:r>
            <a:r>
              <a:rPr lang="en-US" altLang="en-US" i="1" dirty="0"/>
              <a:t>secretary</a:t>
            </a:r>
          </a:p>
          <a:p>
            <a:r>
              <a:rPr lang="en-US" altLang="en-US" dirty="0"/>
              <a:t>Total and partial</a:t>
            </a:r>
          </a:p>
        </p:txBody>
      </p:sp>
      <p:pic>
        <p:nvPicPr>
          <p:cNvPr id="60420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0128" y="1688656"/>
            <a:ext cx="2419160" cy="2496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18173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4803776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8" y="4695825"/>
            <a:ext cx="67818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ts val="24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ts val="24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35</a:t>
            </a:fld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– Lecture 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356BD1-4B59-D34E-B900-A72714E09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48" y="0"/>
            <a:ext cx="9144000" cy="4572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AC4DD7AE-B235-6844-BB6E-F1BBE67630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047" y="1"/>
            <a:ext cx="83364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Inheritance,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IsA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, Specialization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4CCCC0B-F430-4848-989C-AB2F94C75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13960"/>
            <a:ext cx="4064181" cy="337153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43E57B6-468B-2E49-A5AA-46E767031E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9718" y="616419"/>
            <a:ext cx="5969674" cy="115048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0591497-4C59-2A46-8399-B991355653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5555" y="2008993"/>
            <a:ext cx="5123837" cy="241281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23F8F7BF-75DA-E640-AB79-C0A60ED2BDB3}"/>
              </a:ext>
            </a:extLst>
          </p:cNvPr>
          <p:cNvSpPr/>
          <p:nvPr/>
        </p:nvSpPr>
        <p:spPr>
          <a:xfrm>
            <a:off x="138953" y="4476870"/>
            <a:ext cx="5644053" cy="196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t>http://</a:t>
            </a:r>
            <a:r>
              <a:rPr kumimoji="0" lang="en-US" sz="675" b="0" i="0" u="none" strike="noStrike" kern="1200" cap="none" spc="0" normalizeH="0" baseline="0" noProof="0" dirty="0" err="1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t>www.vertabelo.com</a:t>
            </a:r>
            <a:r>
              <a: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Arial" charset="0"/>
                <a:ea typeface="ＭＳ Ｐゴシック" charset="-128"/>
                <a:cs typeface="+mn-cs"/>
              </a:rPr>
              <a:t>/blog/technical-articles/inheritance-in-a-relational-database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59E5E8-FEC9-C54E-96ED-E720961F2E08}"/>
              </a:ext>
            </a:extLst>
          </p:cNvPr>
          <p:cNvSpPr txBox="1"/>
          <p:nvPr/>
        </p:nvSpPr>
        <p:spPr>
          <a:xfrm>
            <a:off x="228600" y="3329907"/>
            <a:ext cx="1128811" cy="112881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171450" marR="0" lvl="0" indent="-171450" algn="l" defTabSz="457200" rtl="0" eaLnBrk="1" fontAlgn="base" latinLnBrk="0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0085C3"/>
              </a:buClr>
              <a:buSzTx/>
              <a:buFontTx/>
              <a:buAutoNum type="arabicPeriod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Museo Sans For Dell"/>
                <a:ea typeface="ＭＳ Ｐゴシック" charset="-128"/>
                <a:cs typeface="+mn-cs"/>
              </a:rPr>
              <a:t>Are all employees faculty?</a:t>
            </a:r>
          </a:p>
          <a:p>
            <a:pPr marL="171450" marR="0" lvl="0" indent="-171450" algn="l" defTabSz="457200" rtl="0" eaLnBrk="1" fontAlgn="base" latinLnBrk="0" hangingPunct="1">
              <a:lnSpc>
                <a:spcPct val="90000"/>
              </a:lnSpc>
              <a:spcBef>
                <a:spcPts val="450"/>
              </a:spcBef>
              <a:spcAft>
                <a:spcPct val="0"/>
              </a:spcAft>
              <a:buClr>
                <a:srgbClr val="0085C3"/>
              </a:buClr>
              <a:buSzTx/>
              <a:buFontTx/>
              <a:buAutoNum type="arabicPeriod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Museo Sans For Dell"/>
                <a:ea typeface="ＭＳ Ｐゴシック" charset="-128"/>
                <a:cs typeface="+mn-cs"/>
              </a:rPr>
              <a:t>Can students also be employees?</a:t>
            </a:r>
          </a:p>
        </p:txBody>
      </p:sp>
    </p:spTree>
    <p:extLst>
      <p:ext uri="{BB962C8B-B14F-4D97-AF65-F5344CB8AC3E}">
        <p14:creationId xmlns:p14="http://schemas.microsoft.com/office/powerpoint/2010/main" val="35249371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4803776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8" y="4695825"/>
            <a:ext cx="67818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ts val="24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ts val="24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36</a:t>
            </a:fld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– Lecture 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356BD1-4B59-D34E-B900-A72714E09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48" y="0"/>
            <a:ext cx="9144000" cy="4572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AC4DD7AE-B235-6844-BB6E-F1BBE67630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047" y="1"/>
            <a:ext cx="83364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Simpler Example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A9F8F87-7975-1141-BDEB-A720C6597D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133" y="587411"/>
            <a:ext cx="6126256" cy="396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399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7C6EE4-151C-3243-B8B6-65CC9C44B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2178" y="618297"/>
            <a:ext cx="4845211" cy="40775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4803776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7">
            <a:extLst>
              <a:ext uri="{FF2B5EF4-FFF2-40B4-BE49-F238E27FC236}">
                <a16:creationId xmlns:a16="http://schemas.microsoft.com/office/drawing/2014/main" id="{AC4DD7AE-B235-6844-BB6E-F1BBE67630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047" y="1"/>
            <a:ext cx="83364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One Table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F798CC-889B-104E-8A18-D3CBA3E1E2CB}"/>
              </a:ext>
            </a:extLst>
          </p:cNvPr>
          <p:cNvSpPr txBox="1"/>
          <p:nvPr/>
        </p:nvSpPr>
        <p:spPr>
          <a:xfrm>
            <a:off x="505856" y="2978524"/>
            <a:ext cx="769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Tables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2DFAB39-50D6-0945-8A4F-8BBE7F15BA6E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1275234" y="2978524"/>
            <a:ext cx="1475421" cy="18466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94A63C2-E6B1-E547-947A-C97E30C25DC0}"/>
              </a:ext>
            </a:extLst>
          </p:cNvPr>
          <p:cNvSpPr txBox="1"/>
          <p:nvPr/>
        </p:nvSpPr>
        <p:spPr>
          <a:xfrm>
            <a:off x="7473769" y="2840024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Views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4E8161D-CB9F-E442-82BD-768AFB57BBAA}"/>
              </a:ext>
            </a:extLst>
          </p:cNvPr>
          <p:cNvCxnSpPr>
            <a:cxnSpLocks/>
            <a:stCxn id="15" idx="1"/>
          </p:cNvCxnSpPr>
          <p:nvPr/>
        </p:nvCxnSpPr>
        <p:spPr>
          <a:xfrm flipH="1" flipV="1">
            <a:off x="6224381" y="2657062"/>
            <a:ext cx="1249388" cy="367628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F5BEE61-8585-0640-9946-31CDE04F8754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6157293" y="3024690"/>
            <a:ext cx="1316476" cy="71624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EA0AE11-A83F-EF4F-BD52-7C7314AE6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DA38AEE-108A-814B-8828-ED8FB33FA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73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4803776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8" y="4695825"/>
            <a:ext cx="67818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ts val="24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ts val="24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38</a:t>
            </a:fld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– Lecture 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356BD1-4B59-D34E-B900-A72714E09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48" y="0"/>
            <a:ext cx="9144000" cy="4572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AC4DD7AE-B235-6844-BB6E-F1BBE67630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047" y="1"/>
            <a:ext cx="83364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Two Table Implementation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B1E887-7402-424E-87D9-6B2359F07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5779" y="638350"/>
            <a:ext cx="4598092" cy="40574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F798CC-889B-104E-8A18-D3CBA3E1E2CB}"/>
              </a:ext>
            </a:extLst>
          </p:cNvPr>
          <p:cNvSpPr txBox="1"/>
          <p:nvPr/>
        </p:nvSpPr>
        <p:spPr>
          <a:xfrm>
            <a:off x="505856" y="2978524"/>
            <a:ext cx="769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Tables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2DFAB39-50D6-0945-8A4F-8BBE7F15BA6E}"/>
              </a:ext>
            </a:extLst>
          </p:cNvPr>
          <p:cNvCxnSpPr>
            <a:stCxn id="2" idx="3"/>
          </p:cNvCxnSpPr>
          <p:nvPr/>
        </p:nvCxnSpPr>
        <p:spPr>
          <a:xfrm flipV="1">
            <a:off x="1275234" y="2571752"/>
            <a:ext cx="1528478" cy="591438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DDFA4E5-C495-E044-8C7A-2BE2A0AB3CA5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1275234" y="3163190"/>
            <a:ext cx="1528478" cy="49910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94A63C2-E6B1-E547-947A-C97E30C25DC0}"/>
              </a:ext>
            </a:extLst>
          </p:cNvPr>
          <p:cNvSpPr txBox="1"/>
          <p:nvPr/>
        </p:nvSpPr>
        <p:spPr>
          <a:xfrm>
            <a:off x="7473769" y="2840024"/>
            <a:ext cx="64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View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4E8161D-CB9F-E442-82BD-768AFB57BBAA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6164747" y="3024690"/>
            <a:ext cx="1309022" cy="10185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801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4FBA1D-20A4-9342-AE37-EB543E499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363" y="534130"/>
            <a:ext cx="4372025" cy="413355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4803776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8" y="4695825"/>
            <a:ext cx="67818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ts val="24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ts val="24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39</a:t>
            </a:fld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– Lecture 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356BD1-4B59-D34E-B900-A72714E09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48" y="0"/>
            <a:ext cx="9144000" cy="4572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AC4DD7AE-B235-6844-BB6E-F1BBE67630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047" y="1"/>
            <a:ext cx="83364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Two Table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F798CC-889B-104E-8A18-D3CBA3E1E2CB}"/>
              </a:ext>
            </a:extLst>
          </p:cNvPr>
          <p:cNvSpPr txBox="1"/>
          <p:nvPr/>
        </p:nvSpPr>
        <p:spPr>
          <a:xfrm>
            <a:off x="505856" y="2978524"/>
            <a:ext cx="769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Tables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2DFAB39-50D6-0945-8A4F-8BBE7F15BA6E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1275234" y="2299114"/>
            <a:ext cx="2012134" cy="86407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94A63C2-E6B1-E547-947A-C97E30C25DC0}"/>
              </a:ext>
            </a:extLst>
          </p:cNvPr>
          <p:cNvSpPr txBox="1"/>
          <p:nvPr/>
        </p:nvSpPr>
        <p:spPr>
          <a:xfrm>
            <a:off x="8014451" y="3609241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Views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4E8161D-CB9F-E442-82BD-768AFB57BBAA}"/>
              </a:ext>
            </a:extLst>
          </p:cNvPr>
          <p:cNvCxnSpPr>
            <a:cxnSpLocks/>
          </p:cNvCxnSpPr>
          <p:nvPr/>
        </p:nvCxnSpPr>
        <p:spPr>
          <a:xfrm flipH="1">
            <a:off x="6705428" y="3748875"/>
            <a:ext cx="1309023" cy="14802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825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ER Modeling and Implementation Reminder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10DF041F-EB70-DE3E-9EE1-511B11A72A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73914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Introduction to Databases (F22): Lecture 8 - ER, Relational, SQL Advanced and Examples	</a:t>
            </a:r>
            <a:r>
              <a:rPr lang="de-DE" altLang="en-US" sz="1050" i="1" dirty="0">
                <a:solidFill>
                  <a:schemeClr val="bg1"/>
                </a:solidFill>
              </a:rPr>
              <a:t>© Donald F. Ferguson, 2022</a:t>
            </a:r>
            <a:endParaRPr lang="en-US" altLang="en-US" sz="105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1341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4803776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8" y="4695825"/>
            <a:ext cx="67818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ts val="24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685800" rtl="0" eaLnBrk="1" fontAlgn="auto" latinLnBrk="0" hangingPunct="1">
                <a:lnSpc>
                  <a:spcPts val="24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40</a:t>
            </a:fld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– Lecture 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356BD1-4B59-D34E-B900-A72714E09B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48" y="0"/>
            <a:ext cx="9144000" cy="4572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AC4DD7AE-B235-6844-BB6E-F1BBE67630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047" y="1"/>
            <a:ext cx="83364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Modeling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B40FB5-F0F4-1E42-85DA-3114450105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6036" y="117475"/>
            <a:ext cx="6135756" cy="456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0285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vs. UML Class Diagrams</a:t>
            </a:r>
          </a:p>
        </p:txBody>
      </p:sp>
      <p:sp>
        <p:nvSpPr>
          <p:cNvPr id="86019" name="Text Box 82"/>
          <p:cNvSpPr txBox="1">
            <a:spLocks noChangeArrowheads="1"/>
          </p:cNvSpPr>
          <p:nvPr/>
        </p:nvSpPr>
        <p:spPr bwMode="auto">
          <a:xfrm>
            <a:off x="2195036" y="794148"/>
            <a:ext cx="1922145" cy="282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7500" tIns="33750" rIns="67500" bIns="33750"/>
          <a:lstStyle>
            <a:lvl1pPr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449263" rtl="0" eaLnBrk="1" fontAlgn="base" latinLnBrk="0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kumimoji="0" lang="en-US" altLang="en-US" sz="127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ER Diagram Notation</a:t>
            </a:r>
          </a:p>
        </p:txBody>
      </p:sp>
      <p:sp>
        <p:nvSpPr>
          <p:cNvPr id="86020" name="Text Box 83"/>
          <p:cNvSpPr txBox="1">
            <a:spLocks noChangeArrowheads="1"/>
          </p:cNvSpPr>
          <p:nvPr/>
        </p:nvSpPr>
        <p:spPr bwMode="auto">
          <a:xfrm>
            <a:off x="5026821" y="815580"/>
            <a:ext cx="1672827" cy="282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7500" tIns="33750" rIns="67500" bIns="33750"/>
          <a:lstStyle>
            <a:lvl1pPr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449263" rtl="0" eaLnBrk="1" fontAlgn="base" latinLnBrk="0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kumimoji="0" lang="en-US" altLang="en-US" sz="127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Equivalent in UML</a:t>
            </a:r>
          </a:p>
        </p:txBody>
      </p:sp>
      <p:sp>
        <p:nvSpPr>
          <p:cNvPr id="86021" name="Text Box 84"/>
          <p:cNvSpPr txBox="1">
            <a:spLocks noChangeArrowheads="1"/>
          </p:cNvSpPr>
          <p:nvPr/>
        </p:nvSpPr>
        <p:spPr bwMode="auto">
          <a:xfrm>
            <a:off x="2195037" y="4125087"/>
            <a:ext cx="4937570" cy="496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5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t>*</a:t>
            </a:r>
            <a:r>
              <a:rPr kumimoji="0" lang="en-US" altLang="en-US" sz="135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t>Generalization can use merged or separate arrows independent</a:t>
            </a:r>
          </a:p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t>   of disjoint/overlapping</a:t>
            </a:r>
            <a:endParaRPr kumimoji="0" lang="en-US" altLang="en-US" sz="1275" b="0" i="0" u="none" strike="noStrike" kern="1200" cap="none" spc="0" normalizeH="0" baseline="0" noProof="0" dirty="0">
              <a:ln>
                <a:noFill/>
              </a:ln>
              <a:solidFill>
                <a:srgbClr val="CC33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86022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12" r="11429"/>
          <a:stretch>
            <a:fillRect/>
          </a:stretch>
        </p:blipFill>
        <p:spPr bwMode="auto">
          <a:xfrm>
            <a:off x="1931467" y="1171263"/>
            <a:ext cx="5156978" cy="2586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C019B5-AD5B-5D40-B247-035B942B3D22}"/>
              </a:ext>
            </a:extLst>
          </p:cNvPr>
          <p:cNvSpPr txBox="1"/>
          <p:nvPr/>
        </p:nvSpPr>
        <p:spPr>
          <a:xfrm>
            <a:off x="-44470" y="1675756"/>
            <a:ext cx="24470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I use this approach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in Crow’s Foot Notation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but that is not standard.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8129A03-D046-8040-B817-B560321B6258}"/>
              </a:ext>
            </a:extLst>
          </p:cNvPr>
          <p:cNvCxnSpPr>
            <a:cxnSpLocks/>
          </p:cNvCxnSpPr>
          <p:nvPr/>
        </p:nvCxnSpPr>
        <p:spPr>
          <a:xfrm flipV="1">
            <a:off x="1931467" y="2177383"/>
            <a:ext cx="856460" cy="573272"/>
          </a:xfrm>
          <a:prstGeom prst="straightConnector1">
            <a:avLst/>
          </a:prstGeom>
          <a:noFill/>
          <a:ln w="38100" cap="flat" cmpd="sng" algn="ctr">
            <a:solidFill>
              <a:srgbClr val="4472C4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4AAE64-1A40-4C4E-BDE1-23A856D90122}"/>
              </a:ext>
            </a:extLst>
          </p:cNvPr>
          <p:cNvCxnSpPr>
            <a:cxnSpLocks/>
          </p:cNvCxnSpPr>
          <p:nvPr/>
        </p:nvCxnSpPr>
        <p:spPr>
          <a:xfrm>
            <a:off x="1962772" y="3117669"/>
            <a:ext cx="459891" cy="348604"/>
          </a:xfrm>
          <a:prstGeom prst="straightConnector1">
            <a:avLst/>
          </a:prstGeom>
          <a:noFill/>
          <a:ln w="38100" cap="flat" cmpd="sng" algn="ctr">
            <a:solidFill>
              <a:srgbClr val="4472C4"/>
            </a:solidFill>
            <a:prstDash val="solid"/>
            <a:miter lim="800000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1641282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Faculty, Student Inheritance Example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728730FE-C3F0-584E-A082-E2E27EB7B6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Introduction to Databases (F22): Lecture 8 - ER, Relational, SQL Advanced and Examples</a:t>
            </a:r>
            <a:r>
              <a:rPr lang="en-US" altLang="en-US" sz="1050" i="1" baseline="0" dirty="0">
                <a:solidFill>
                  <a:schemeClr val="bg1"/>
                </a:solidFill>
              </a:rPr>
              <a:t>		</a:t>
            </a:r>
            <a:r>
              <a:rPr lang="de-DE" altLang="en-US" sz="1050" i="1" dirty="0">
                <a:solidFill>
                  <a:schemeClr val="bg1"/>
                </a:solidFill>
              </a:rPr>
              <a:t>© Donald F. Ferguson, 2022</a:t>
            </a:r>
            <a:endParaRPr lang="en-US" altLang="en-US" sz="105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9398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C642FA8-EB58-F64F-B23A-A9E719AFD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Departments table – show how I got the data.</a:t>
            </a:r>
          </a:p>
          <a:p>
            <a:r>
              <a:rPr lang="en-US" dirty="0"/>
              <a:t>Generating test data.</a:t>
            </a:r>
          </a:p>
          <a:p>
            <a:r>
              <a:rPr lang="en-US" dirty="0"/>
              <a:t>Two table pattern for inheritance. </a:t>
            </a:r>
            <a:r>
              <a:rPr lang="en-US" dirty="0" err="1"/>
              <a:t>Descriminator</a:t>
            </a:r>
            <a:r>
              <a:rPr lang="en-US" dirty="0"/>
              <a:t> in the view.</a:t>
            </a:r>
          </a:p>
          <a:p>
            <a:pPr lvl="1"/>
            <a:r>
              <a:rPr lang="en-US" dirty="0"/>
              <a:t>ER diagram convention.</a:t>
            </a:r>
          </a:p>
          <a:p>
            <a:pPr lvl="1"/>
            <a:r>
              <a:rPr lang="en-US" dirty="0"/>
              <a:t>DDL</a:t>
            </a:r>
          </a:p>
          <a:p>
            <a:r>
              <a:rPr lang="en-US" dirty="0"/>
              <a:t>Generate UNI with a function.</a:t>
            </a:r>
          </a:p>
          <a:p>
            <a:r>
              <a:rPr lang="en-US" dirty="0"/>
              <a:t>Make the UNI immutable with a trigger.</a:t>
            </a:r>
          </a:p>
          <a:p>
            <a:r>
              <a:rPr lang="en-US" dirty="0"/>
              <a:t>Check constraint on enrollment versus graduation date.</a:t>
            </a:r>
          </a:p>
          <a:p>
            <a:r>
              <a:rPr lang="en-US" dirty="0"/>
              <a:t>Procedure for creating/updating/</a:t>
            </a:r>
            <a:r>
              <a:rPr lang="en-US" dirty="0" err="1"/>
              <a:t>etc</a:t>
            </a:r>
            <a:r>
              <a:rPr lang="en-US" dirty="0"/>
              <a:t> a person.</a:t>
            </a:r>
          </a:p>
          <a:p>
            <a:r>
              <a:rPr lang="en-US" dirty="0"/>
              <a:t>Hiding sensitive information.</a:t>
            </a:r>
          </a:p>
          <a:p>
            <a:r>
              <a:rPr lang="en-US" dirty="0"/>
              <a:t>Keys and indexes: UNI, email, names, department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01EB7C-6C75-2244-8E9B-18D772D6A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</p:spTree>
    <p:extLst>
      <p:ext uri="{BB962C8B-B14F-4D97-AF65-F5344CB8AC3E}">
        <p14:creationId xmlns:p14="http://schemas.microsoft.com/office/powerpoint/2010/main" val="2316248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AE2FE0-B55A-554F-ABA8-1A6705B79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516325"/>
            <a:ext cx="6487688" cy="411085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1E4E215-A941-2B4F-B071-9D73BD315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1733550"/>
            <a:ext cx="2362200" cy="21336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The most common is</a:t>
            </a:r>
            <a:br>
              <a:rPr lang="en-US" sz="1800" dirty="0"/>
            </a:br>
            <a:r>
              <a:rPr lang="en-US" sz="1800" dirty="0"/>
              <a:t>meet-in-the-middle:</a:t>
            </a:r>
          </a:p>
          <a:p>
            <a:r>
              <a:rPr lang="en-US" sz="1800" dirty="0"/>
              <a:t>Top-down defines the end state.</a:t>
            </a:r>
          </a:p>
          <a:p>
            <a:r>
              <a:rPr lang="en-US" sz="1800" dirty="0"/>
              <a:t>Bottom-up defines how to get there.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C49511-3043-8348-A078-D3D37082D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Top-Down and Bottom-Up Data Modeling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B93AA7-F5DF-15D7-B438-9BA3307474AA}"/>
              </a:ext>
            </a:extLst>
          </p:cNvPr>
          <p:cNvSpPr txBox="1"/>
          <p:nvPr/>
        </p:nvSpPr>
        <p:spPr>
          <a:xfrm>
            <a:off x="3124200" y="2114550"/>
            <a:ext cx="1637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Extract-Transform-Load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244950-DDAD-846A-A765-A55734DC4DC4}"/>
              </a:ext>
            </a:extLst>
          </p:cNvPr>
          <p:cNvSpPr txBox="1"/>
          <p:nvPr/>
        </p:nvSpPr>
        <p:spPr>
          <a:xfrm>
            <a:off x="2807018" y="2798714"/>
            <a:ext cx="206978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Top—Down Data Modeling</a:t>
            </a:r>
            <a:br>
              <a:rPr lang="en-US" sz="1200" dirty="0"/>
            </a:br>
            <a:r>
              <a:rPr lang="en-US" sz="1200" dirty="0"/>
              <a:t>and Analysis</a:t>
            </a:r>
          </a:p>
        </p:txBody>
      </p:sp>
    </p:spTree>
    <p:extLst>
      <p:ext uri="{BB962C8B-B14F-4D97-AF65-F5344CB8AC3E}">
        <p14:creationId xmlns:p14="http://schemas.microsoft.com/office/powerpoint/2010/main" val="789385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56C226-3044-AE45-87F6-ED47069F8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Bottom-Up: Game of Thrones and IMDB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14BDB685-E1FE-194D-9438-855D48684820}"/>
              </a:ext>
            </a:extLst>
          </p:cNvPr>
          <p:cNvSpPr txBox="1">
            <a:spLocks/>
          </p:cNvSpPr>
          <p:nvPr/>
        </p:nvSpPr>
        <p:spPr>
          <a:xfrm>
            <a:off x="76200" y="514350"/>
            <a:ext cx="2362201" cy="2133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Several files from IMDB:</a:t>
            </a:r>
          </a:p>
          <a:p>
            <a:pPr lvl="1"/>
            <a:r>
              <a:rPr lang="en-US" sz="1200" dirty="0"/>
              <a:t>Titles Basics</a:t>
            </a:r>
          </a:p>
          <a:p>
            <a:pPr lvl="1"/>
            <a:r>
              <a:rPr lang="en-US" sz="1200" dirty="0"/>
              <a:t>Titles AKAS</a:t>
            </a:r>
          </a:p>
          <a:p>
            <a:pPr lvl="1"/>
            <a:r>
              <a:rPr lang="en-US" sz="1200" dirty="0"/>
              <a:t>Titles Episodes</a:t>
            </a:r>
          </a:p>
          <a:p>
            <a:pPr lvl="1"/>
            <a:r>
              <a:rPr lang="en-US" sz="1200" dirty="0"/>
              <a:t>Titles Crews</a:t>
            </a:r>
          </a:p>
          <a:p>
            <a:pPr lvl="1"/>
            <a:r>
              <a:rPr lang="en-US" sz="1200" dirty="0"/>
              <a:t>Title Principals</a:t>
            </a:r>
          </a:p>
          <a:p>
            <a:pPr lvl="1"/>
            <a:r>
              <a:rPr lang="en-US" sz="1200" dirty="0"/>
              <a:t>Title Ratings</a:t>
            </a:r>
          </a:p>
          <a:p>
            <a:pPr lvl="1"/>
            <a:r>
              <a:rPr lang="en-US" sz="1200" dirty="0"/>
              <a:t>Name Basics</a:t>
            </a:r>
          </a:p>
          <a:p>
            <a:pPr lvl="1"/>
            <a:endParaRPr lang="en-US" sz="1200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AF13A0D0-52AE-7E43-B1A7-D8FF9E34EF2E}"/>
              </a:ext>
            </a:extLst>
          </p:cNvPr>
          <p:cNvSpPr txBox="1">
            <a:spLocks/>
          </p:cNvSpPr>
          <p:nvPr/>
        </p:nvSpPr>
        <p:spPr>
          <a:xfrm>
            <a:off x="148507" y="2498558"/>
            <a:ext cx="3029953" cy="2133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Game of Thrones:</a:t>
            </a:r>
            <a:br>
              <a:rPr lang="en-US" sz="1400" dirty="0"/>
            </a:br>
            <a:r>
              <a:rPr lang="en-US" sz="1000" dirty="0"/>
              <a:t>(https://</a:t>
            </a:r>
            <a:r>
              <a:rPr lang="en-US" sz="1000" dirty="0" err="1"/>
              <a:t>jeffreylancaster.github.io</a:t>
            </a:r>
            <a:r>
              <a:rPr lang="en-US" sz="1000" dirty="0"/>
              <a:t>/game-of-thrones/)</a:t>
            </a:r>
          </a:p>
          <a:p>
            <a:pPr lvl="1"/>
            <a:r>
              <a:rPr lang="en-US" sz="1200" dirty="0"/>
              <a:t>Characters, Genders, Groups</a:t>
            </a:r>
          </a:p>
          <a:p>
            <a:pPr lvl="1"/>
            <a:r>
              <a:rPr lang="en-US" sz="1200" dirty="0"/>
              <a:t>Episodes</a:t>
            </a:r>
          </a:p>
          <a:p>
            <a:pPr lvl="1"/>
            <a:r>
              <a:rPr lang="en-US" sz="1200" dirty="0"/>
              <a:t>Locations, Opening Locations</a:t>
            </a:r>
          </a:p>
          <a:p>
            <a:pPr lvl="1"/>
            <a:r>
              <a:rPr lang="en-US" sz="1200" dirty="0"/>
              <a:t>Words: Script, Bag, ... ...</a:t>
            </a:r>
          </a:p>
          <a:p>
            <a:pPr lvl="1"/>
            <a:r>
              <a:rPr lang="en-US" sz="1200" dirty="0"/>
              <a:t>Geography</a:t>
            </a:r>
          </a:p>
          <a:p>
            <a:pPr lvl="1"/>
            <a:r>
              <a:rPr lang="en-US" sz="1200" dirty="0"/>
              <a:t>... ...</a:t>
            </a:r>
          </a:p>
          <a:p>
            <a:pPr lvl="1"/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7C146B-E8CF-8C4F-A2F4-1FC370C57B25}"/>
              </a:ext>
            </a:extLst>
          </p:cNvPr>
          <p:cNvSpPr txBox="1"/>
          <p:nvPr/>
        </p:nvSpPr>
        <p:spPr>
          <a:xfrm>
            <a:off x="1905000" y="947442"/>
            <a:ext cx="2085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 Separated 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D7771F-16F1-E644-BCA0-DFC3E292633D}"/>
              </a:ext>
            </a:extLst>
          </p:cNvPr>
          <p:cNvSpPr txBox="1"/>
          <p:nvPr/>
        </p:nvSpPr>
        <p:spPr>
          <a:xfrm>
            <a:off x="76200" y="3399936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JSON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F0EB20-4A9E-2744-A553-AC7A52934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1352550"/>
            <a:ext cx="2311297" cy="2232052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987A1ECC-4E82-DE44-92CD-EF115213A6A4}"/>
              </a:ext>
            </a:extLst>
          </p:cNvPr>
          <p:cNvSpPr/>
          <p:nvPr/>
        </p:nvSpPr>
        <p:spPr>
          <a:xfrm>
            <a:off x="2615340" y="1733550"/>
            <a:ext cx="1575660" cy="4572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405571EC-0A5D-A149-AEE7-915534BD9F6B}"/>
              </a:ext>
            </a:extLst>
          </p:cNvPr>
          <p:cNvSpPr/>
          <p:nvPr/>
        </p:nvSpPr>
        <p:spPr>
          <a:xfrm>
            <a:off x="2947849" y="3131219"/>
            <a:ext cx="1575660" cy="4572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B9CEC203-9EF7-E841-9AD9-8AE9A471127D}"/>
              </a:ext>
            </a:extLst>
          </p:cNvPr>
          <p:cNvSpPr/>
          <p:nvPr/>
        </p:nvSpPr>
        <p:spPr>
          <a:xfrm>
            <a:off x="7471493" y="1541033"/>
            <a:ext cx="1524000" cy="159018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 Be</a:t>
            </a:r>
            <a:br>
              <a:rPr lang="en-US" dirty="0"/>
            </a:br>
            <a:r>
              <a:rPr lang="en-US" dirty="0"/>
              <a:t>Data Model</a:t>
            </a:r>
            <a:br>
              <a:rPr lang="en-US" dirty="0"/>
            </a:br>
            <a:r>
              <a:rPr lang="en-US" dirty="0"/>
              <a:t>and</a:t>
            </a:r>
            <a:br>
              <a:rPr lang="en-US" dirty="0"/>
            </a:br>
            <a:r>
              <a:rPr lang="en-US" dirty="0"/>
              <a:t>DB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D681A4F4-DDA9-C44B-A006-88E9406D4976}"/>
              </a:ext>
            </a:extLst>
          </p:cNvPr>
          <p:cNvSpPr/>
          <p:nvPr/>
        </p:nvSpPr>
        <p:spPr>
          <a:xfrm>
            <a:off x="6649625" y="2153653"/>
            <a:ext cx="750740" cy="4572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79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1E100D-46D1-AB43-A566-4F772E1D5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A Common and my Approach: Conceptual </a:t>
            </a:r>
            <a:r>
              <a:rPr lang="en-US" sz="2400" dirty="0">
                <a:sym typeface="Wingdings" pitchFamily="2" charset="2"/>
              </a:rPr>
              <a:t> </a:t>
            </a:r>
            <a:r>
              <a:rPr lang="en-US" sz="2400" dirty="0"/>
              <a:t>Logical </a:t>
            </a:r>
            <a:r>
              <a:rPr lang="en-US" sz="2400" dirty="0">
                <a:sym typeface="Wingdings" pitchFamily="2" charset="2"/>
              </a:rPr>
              <a:t> </a:t>
            </a:r>
            <a:r>
              <a:rPr lang="en-US" sz="2400" dirty="0"/>
              <a:t>Physical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BCA00C7-5FCA-ED41-92F6-C015BFAAB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9" y="733757"/>
            <a:ext cx="4263036" cy="236835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29B5561-4F20-A442-9C26-F059DE76E711}"/>
              </a:ext>
            </a:extLst>
          </p:cNvPr>
          <p:cNvSpPr/>
          <p:nvPr/>
        </p:nvSpPr>
        <p:spPr>
          <a:xfrm>
            <a:off x="87909" y="488645"/>
            <a:ext cx="38562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  <a:hlinkClick r:id="rId3"/>
              </a:rPr>
              <a:t>https://ehikioya.com/conceptual-logical-physical-database-modeling/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DEA7321-FB66-0846-AF0F-596FCA63F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092" y="578625"/>
            <a:ext cx="3567669" cy="236684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363C101-A2E5-7642-A1C8-5B3E16CDB5D4}"/>
              </a:ext>
            </a:extLst>
          </p:cNvPr>
          <p:cNvSpPr/>
          <p:nvPr/>
        </p:nvSpPr>
        <p:spPr>
          <a:xfrm>
            <a:off x="4606925" y="441445"/>
            <a:ext cx="4953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  <a:hlinkClick r:id="rId5"/>
              </a:rPr>
              <a:t>https://www.1keydata.com/datawarehousing/data-modeling-levels.html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C0E6ABF-8471-3F45-9901-78DA02184F56}"/>
              </a:ext>
            </a:extLst>
          </p:cNvPr>
          <p:cNvSpPr/>
          <p:nvPr/>
        </p:nvSpPr>
        <p:spPr>
          <a:xfrm>
            <a:off x="4757640" y="4440445"/>
            <a:ext cx="43434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  <a:hlinkClick r:id="rId5"/>
              </a:rPr>
              <a:t>https://www.1keydata.com/datawarehousing/data-modeling-levels.html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92D78E19-7128-AB45-89B0-C9788FD1E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131" y="3076110"/>
            <a:ext cx="3955020" cy="1091194"/>
          </a:xfrm>
        </p:spPr>
        <p:txBody>
          <a:bodyPr>
            <a:noAutofit/>
          </a:bodyPr>
          <a:lstStyle/>
          <a:p>
            <a:r>
              <a:rPr lang="en-US" sz="1400" dirty="0"/>
              <a:t>It is easy to get carried away with modeling.</a:t>
            </a:r>
            <a:br>
              <a:rPr lang="en-US" sz="1400" dirty="0"/>
            </a:br>
            <a:r>
              <a:rPr lang="en-US" sz="1400" dirty="0"/>
              <a:t>You can spend all your time modeling and </a:t>
            </a:r>
            <a:br>
              <a:rPr lang="en-US" sz="1400" dirty="0"/>
            </a:br>
            <a:r>
              <a:rPr lang="en-US" sz="1400" dirty="0"/>
              <a:t>not actually build the schema.</a:t>
            </a:r>
          </a:p>
          <a:p>
            <a:r>
              <a:rPr lang="en-US" sz="1400" dirty="0"/>
              <a:t>We will use the approaches in class.</a:t>
            </a:r>
          </a:p>
          <a:p>
            <a:r>
              <a:rPr lang="en-US" sz="1400" dirty="0"/>
              <a:t>Mostly to understand concepts and patterns.</a:t>
            </a:r>
          </a:p>
          <a:p>
            <a:pPr lvl="1"/>
            <a:endParaRPr lang="en-US" sz="12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A321210-7DD1-1241-9618-65A37DB3D0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7640" y="2857410"/>
            <a:ext cx="3893743" cy="167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77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68F158F-515C-3D45-9B59-E2583864B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In both top-down and bottom-up, you will encounter “structures” that are hard to model in ER and the relational model.</a:t>
            </a:r>
          </a:p>
          <a:p>
            <a:r>
              <a:rPr lang="en-US" sz="1800" dirty="0"/>
              <a:t>You will have to ”improvise, adapt, and overcome.”</a:t>
            </a:r>
          </a:p>
          <a:p>
            <a:r>
              <a:rPr lang="en-US" sz="1800" dirty="0"/>
              <a:t>But, you are almost certainly not the first person to encounter the challenge.</a:t>
            </a:r>
          </a:p>
          <a:p>
            <a:r>
              <a:rPr lang="en-US" sz="1800" dirty="0"/>
              <a:t>There is a body of “design patterns” for solving the challenges:</a:t>
            </a:r>
          </a:p>
          <a:p>
            <a:pPr marL="857250" lvl="2" indent="0">
              <a:buNone/>
            </a:pPr>
            <a:r>
              <a:rPr lang="en-US" sz="1400" dirty="0"/>
              <a:t>“In software engineering, a software design pattern is a general, reusable solution to a commonly occurring problem within a given context in software design. It is not a finished design that can be transformed directly into source or machine code. Rather, it is a description or template for how to solve a problem that can be used in many different situations. Design patterns are formalized best practices that the programmer can use to solve common problems when designing an application or system.”</a:t>
            </a:r>
          </a:p>
          <a:p>
            <a:pPr marL="400050"/>
            <a:r>
              <a:rPr lang="en-US" sz="1800" dirty="0"/>
              <a:t>	There are also “anti-patterns:”</a:t>
            </a:r>
          </a:p>
          <a:p>
            <a:pPr marL="971550" lvl="2" indent="0">
              <a:buNone/>
            </a:pPr>
            <a:r>
              <a:rPr lang="en-US" sz="1400" dirty="0"/>
              <a:t>An anti-pattern is a common response to a recurring problem that is usually ineffective and risks being highly counterproductive.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A40651-55D5-0C42-A89E-1C10D7607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Examples, Patterns and Anti-Patterns</a:t>
            </a:r>
          </a:p>
        </p:txBody>
      </p:sp>
    </p:spTree>
    <p:extLst>
      <p:ext uri="{BB962C8B-B14F-4D97-AF65-F5344CB8AC3E}">
        <p14:creationId xmlns:p14="http://schemas.microsoft.com/office/powerpoint/2010/main" val="1623192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Some Advanced ER Concepts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C481FEBF-50B7-D988-D4A5-A94274DF03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73914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r>
              <a:rPr kumimoji="0" lang="en-US" altLang="en-US" sz="105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 </a:t>
            </a:r>
            <a:r>
              <a:rPr kumimoji="0" lang="en-US" alt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|</a:t>
            </a:r>
            <a:r>
              <a:rPr kumimoji="0" lang="en-US" altLang="en-US" sz="105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 Introduction to Databases (F22): Lecture 8 - ER, Relational, SQL Advanced and Examples	</a:t>
            </a:r>
            <a:r>
              <a:rPr kumimoji="0" lang="de-DE" altLang="en-US" sz="105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</a:rPr>
              <a:t>© Donald F. Ferguson, 2022</a:t>
            </a:r>
            <a:endParaRPr kumimoji="0" lang="en-US" altLang="en-US" sz="1050" b="0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0829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4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5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sharepoint/v3/fields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71620</TotalTime>
  <Words>2135</Words>
  <Application>Microsoft Macintosh PowerPoint</Application>
  <PresentationFormat>On-screen Show (16:9)</PresentationFormat>
  <Paragraphs>271</Paragraphs>
  <Slides>43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43</vt:i4>
      </vt:variant>
    </vt:vector>
  </HeadingPairs>
  <TitlesOfParts>
    <vt:vector size="60" baseType="lpstr">
      <vt:lpstr>Arial</vt:lpstr>
      <vt:lpstr>Calibri</vt:lpstr>
      <vt:lpstr>Calibri Light</vt:lpstr>
      <vt:lpstr>Helvetica</vt:lpstr>
      <vt:lpstr>Monotype Sorts</vt:lpstr>
      <vt:lpstr>Museo For Dell</vt:lpstr>
      <vt:lpstr>Museo Sans For Dell</vt:lpstr>
      <vt:lpstr>Times New Roman</vt:lpstr>
      <vt:lpstr>Webdings</vt:lpstr>
      <vt:lpstr>Wingdings</vt:lpstr>
      <vt:lpstr>Office Theme</vt:lpstr>
      <vt:lpstr>1_Office Theme</vt:lpstr>
      <vt:lpstr>4_db-5-grey</vt:lpstr>
      <vt:lpstr>5_db-5-grey</vt:lpstr>
      <vt:lpstr>2_Office Theme</vt:lpstr>
      <vt:lpstr>2_db-5-grey</vt:lpstr>
      <vt:lpstr>3_db-5-grey</vt:lpstr>
      <vt:lpstr>PowerPoint Presentation</vt:lpstr>
      <vt:lpstr>PowerPoint Presentation</vt:lpstr>
      <vt:lpstr>Contents</vt:lpstr>
      <vt:lpstr>PowerPoint Presentation</vt:lpstr>
      <vt:lpstr>Top-Down and Bottom-Up Data Modeling</vt:lpstr>
      <vt:lpstr>Bottom-Up: Game of Thrones and IMDB</vt:lpstr>
      <vt:lpstr>A Common and my Approach: Conceptual  Logical  Physical</vt:lpstr>
      <vt:lpstr>Examples, Patterns and Anti-Patterns</vt:lpstr>
      <vt:lpstr>PowerPoint Presentation</vt:lpstr>
      <vt:lpstr>PowerPoint Presentation</vt:lpstr>
      <vt:lpstr>Weak Entity Sets</vt:lpstr>
      <vt:lpstr>PowerPoint Presentation</vt:lpstr>
      <vt:lpstr>Cascading Actions in Referential Integrity</vt:lpstr>
      <vt:lpstr>PowerPoint Presentation</vt:lpstr>
      <vt:lpstr>Redundant Attributes</vt:lpstr>
      <vt:lpstr>Design Alternatives</vt:lpstr>
      <vt:lpstr>Complex Attributes</vt:lpstr>
      <vt:lpstr>Composite Attributes</vt:lpstr>
      <vt:lpstr>Example from IMDB</vt:lpstr>
      <vt:lpstr>PowerPoint Presentation</vt:lpstr>
      <vt:lpstr>Relationship Sets (Cont.)</vt:lpstr>
      <vt:lpstr>Relationship Sets with Attributes</vt:lpstr>
      <vt:lpstr>Roles</vt:lpstr>
      <vt:lpstr>Degree of a Relationship Set</vt:lpstr>
      <vt:lpstr>Non-binary Relationship Sets</vt:lpstr>
      <vt:lpstr>Mapping Cardinality Constraints</vt:lpstr>
      <vt:lpstr>PowerPoint Presentation</vt:lpstr>
      <vt:lpstr>Aggregation</vt:lpstr>
      <vt:lpstr>Aggregation (Cont.)</vt:lpstr>
      <vt:lpstr>Aggregation (Cont.)</vt:lpstr>
      <vt:lpstr>Reduction to Relational Schemas</vt:lpstr>
      <vt:lpstr>PowerPoint Presentation</vt:lpstr>
      <vt:lpstr>Specialization</vt:lpstr>
      <vt:lpstr>Specialization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ER vs. UML Class Diagrams</vt:lpstr>
      <vt:lpstr>PowerPoint Presentation</vt:lpstr>
      <vt:lpstr>Topics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Donald Ferguson</cp:lastModifiedBy>
  <cp:revision>607</cp:revision>
  <cp:lastPrinted>2021-09-23T10:10:07Z</cp:lastPrinted>
  <dcterms:created xsi:type="dcterms:W3CDTF">2010-04-12T23:12:02Z</dcterms:created>
  <dcterms:modified xsi:type="dcterms:W3CDTF">2022-10-28T11:58:05Z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